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Play"/>
      <p:regular r:id="rId31"/>
      <p:bold r:id="rId32"/>
    </p:embeddedFont>
    <p:embeddedFont>
      <p:font typeface="Sen Medium"/>
      <p:regular r:id="rId33"/>
      <p:bold r:id="rId34"/>
    </p:embeddedFont>
    <p:embeddedFont>
      <p:font typeface="Arimo"/>
      <p:regular r:id="rId35"/>
      <p:bold r:id="rId36"/>
      <p:italic r:id="rId37"/>
      <p:boldItalic r:id="rId38"/>
    </p:embeddedFont>
    <p:embeddedFont>
      <p:font typeface="Lora"/>
      <p:regular r:id="rId39"/>
      <p:bold r:id="rId40"/>
      <p:italic r:id="rId41"/>
      <p:boldItalic r:id="rId42"/>
    </p:embeddedFont>
    <p:embeddedFont>
      <p:font typeface="Sen"/>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5" roundtripDataSignature="AMtx7mgBaAMmrpu6rt8yyDDueJqlyqPE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6ECED3-A324-47BE-B5F8-988C21909AFC}">
  <a:tblStyle styleId="{1E6ECED3-A324-47BE-B5F8-988C21909AF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fntdata"/><Relationship Id="rId20" Type="http://schemas.openxmlformats.org/officeDocument/2006/relationships/slide" Target="slides/slide14.xml"/><Relationship Id="rId42" Type="http://schemas.openxmlformats.org/officeDocument/2006/relationships/font" Target="fonts/Lora-boldItalic.fntdata"/><Relationship Id="rId41" Type="http://schemas.openxmlformats.org/officeDocument/2006/relationships/font" Target="fonts/Lora-italic.fntdata"/><Relationship Id="rId22" Type="http://schemas.openxmlformats.org/officeDocument/2006/relationships/slide" Target="slides/slide16.xml"/><Relationship Id="rId44" Type="http://schemas.openxmlformats.org/officeDocument/2006/relationships/font" Target="fonts/Sen-bold.fntdata"/><Relationship Id="rId21" Type="http://schemas.openxmlformats.org/officeDocument/2006/relationships/slide" Target="slides/slide15.xml"/><Relationship Id="rId43" Type="http://schemas.openxmlformats.org/officeDocument/2006/relationships/font" Target="fonts/Sen-regular.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enMedium-regular.fntdata"/><Relationship Id="rId10" Type="http://schemas.openxmlformats.org/officeDocument/2006/relationships/slide" Target="slides/slide4.xml"/><Relationship Id="rId32" Type="http://schemas.openxmlformats.org/officeDocument/2006/relationships/font" Target="fonts/Play-bold.fntdata"/><Relationship Id="rId13" Type="http://schemas.openxmlformats.org/officeDocument/2006/relationships/slide" Target="slides/slide7.xml"/><Relationship Id="rId35" Type="http://schemas.openxmlformats.org/officeDocument/2006/relationships/font" Target="fonts/Arimo-regular.fntdata"/><Relationship Id="rId12" Type="http://schemas.openxmlformats.org/officeDocument/2006/relationships/slide" Target="slides/slide6.xml"/><Relationship Id="rId34" Type="http://schemas.openxmlformats.org/officeDocument/2006/relationships/font" Target="fonts/SenMedium-bold.fntdata"/><Relationship Id="rId15" Type="http://schemas.openxmlformats.org/officeDocument/2006/relationships/slide" Target="slides/slide9.xml"/><Relationship Id="rId37" Type="http://schemas.openxmlformats.org/officeDocument/2006/relationships/font" Target="fonts/Arimo-italic.fntdata"/><Relationship Id="rId14" Type="http://schemas.openxmlformats.org/officeDocument/2006/relationships/slide" Target="slides/slide8.xml"/><Relationship Id="rId36" Type="http://schemas.openxmlformats.org/officeDocument/2006/relationships/font" Target="fonts/Arimo-bold.fntdata"/><Relationship Id="rId17" Type="http://schemas.openxmlformats.org/officeDocument/2006/relationships/slide" Target="slides/slide11.xml"/><Relationship Id="rId39" Type="http://schemas.openxmlformats.org/officeDocument/2006/relationships/font" Target="fonts/Lora-regular.fntdata"/><Relationship Id="rId16" Type="http://schemas.openxmlformats.org/officeDocument/2006/relationships/slide" Target="slides/slide10.xml"/><Relationship Id="rId38" Type="http://schemas.openxmlformats.org/officeDocument/2006/relationships/font" Target="fonts/Arim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4"/>
          <p:cNvSpPr/>
          <p:nvPr>
            <p:ph idx="2" type="pic"/>
          </p:nvPr>
        </p:nvSpPr>
        <p:spPr>
          <a:xfrm>
            <a:off x="1792288" y="612775"/>
            <a:ext cx="5486400" cy="4114800"/>
          </a:xfrm>
          <a:prstGeom prst="rect">
            <a:avLst/>
          </a:prstGeom>
          <a:noFill/>
          <a:ln>
            <a:noFill/>
          </a:ln>
        </p:spPr>
      </p:sp>
      <p:sp>
        <p:nvSpPr>
          <p:cNvPr id="64" name="Google Shape;64;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36.jpg"/><Relationship Id="rId5" Type="http://schemas.openxmlformats.org/officeDocument/2006/relationships/image" Target="../media/image21.jpg"/><Relationship Id="rId6" Type="http://schemas.openxmlformats.org/officeDocument/2006/relationships/image" Target="../media/image37.jpg"/><Relationship Id="rId7" Type="http://schemas.openxmlformats.org/officeDocument/2006/relationships/image" Target="../media/image20.jp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6.jp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35.jp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3.jpg"/><Relationship Id="rId8"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2.png"/><Relationship Id="rId11" Type="http://schemas.openxmlformats.org/officeDocument/2006/relationships/image" Target="../media/image2.png"/><Relationship Id="rId10" Type="http://schemas.openxmlformats.org/officeDocument/2006/relationships/image" Target="../media/image10.png"/><Relationship Id="rId12"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72" l="0" r="0" t="-9472"/>
            </a:stretch>
          </a:blipFill>
          <a:ln>
            <a:noFill/>
          </a:ln>
        </p:spPr>
      </p:sp>
      <p:sp>
        <p:nvSpPr>
          <p:cNvPr id="85" name="Google Shape;85;p1"/>
          <p:cNvSpPr/>
          <p:nvPr/>
        </p:nvSpPr>
        <p:spPr>
          <a:xfrm>
            <a:off x="5162738" y="4496608"/>
            <a:ext cx="7962524" cy="3517030"/>
          </a:xfrm>
          <a:custGeom>
            <a:rect b="b" l="l" r="r" t="t"/>
            <a:pathLst>
              <a:path extrusionOk="0" h="3517030" w="7962524">
                <a:moveTo>
                  <a:pt x="0" y="0"/>
                </a:moveTo>
                <a:lnTo>
                  <a:pt x="7962524" y="0"/>
                </a:lnTo>
                <a:lnTo>
                  <a:pt x="7962524" y="3517030"/>
                </a:lnTo>
                <a:lnTo>
                  <a:pt x="0" y="3517030"/>
                </a:lnTo>
                <a:lnTo>
                  <a:pt x="0" y="0"/>
                </a:lnTo>
                <a:close/>
              </a:path>
            </a:pathLst>
          </a:custGeom>
          <a:blipFill rotWithShape="1">
            <a:blip r:embed="rId4">
              <a:alphaModFix/>
            </a:blip>
            <a:stretch>
              <a:fillRect b="-64614" l="0" r="0" t="-61778"/>
            </a:stretch>
          </a:blipFill>
          <a:ln cap="sq" cmpd="sng" w="104775">
            <a:solidFill>
              <a:srgbClr val="FFFFFF"/>
            </a:solidFill>
            <a:prstDash val="solid"/>
            <a:miter lim="8000"/>
            <a:headEnd len="sm" w="sm" type="none"/>
            <a:tailEnd len="sm" w="sm" type="none"/>
          </a:ln>
        </p:spPr>
      </p:sp>
      <p:sp>
        <p:nvSpPr>
          <p:cNvPr id="86" name="Google Shape;86;p1"/>
          <p:cNvSpPr/>
          <p:nvPr/>
        </p:nvSpPr>
        <p:spPr>
          <a:xfrm>
            <a:off x="499574" y="0"/>
            <a:ext cx="3521906" cy="3504297"/>
          </a:xfrm>
          <a:custGeom>
            <a:rect b="b" l="l" r="r" t="t"/>
            <a:pathLst>
              <a:path extrusionOk="0" h="3504297" w="3521906">
                <a:moveTo>
                  <a:pt x="0" y="0"/>
                </a:moveTo>
                <a:lnTo>
                  <a:pt x="3521906" y="0"/>
                </a:lnTo>
                <a:lnTo>
                  <a:pt x="3521906" y="3504297"/>
                </a:lnTo>
                <a:lnTo>
                  <a:pt x="0" y="3504297"/>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13755003" y="0"/>
            <a:ext cx="3504297" cy="3504297"/>
          </a:xfrm>
          <a:custGeom>
            <a:rect b="b" l="l" r="r" t="t"/>
            <a:pathLst>
              <a:path extrusionOk="0" h="3504297" w="3504297">
                <a:moveTo>
                  <a:pt x="0" y="0"/>
                </a:moveTo>
                <a:lnTo>
                  <a:pt x="3504297" y="0"/>
                </a:lnTo>
                <a:lnTo>
                  <a:pt x="3504297" y="3504297"/>
                </a:lnTo>
                <a:lnTo>
                  <a:pt x="0" y="3504297"/>
                </a:lnTo>
                <a:lnTo>
                  <a:pt x="0" y="0"/>
                </a:lnTo>
                <a:close/>
              </a:path>
            </a:pathLst>
          </a:custGeom>
          <a:blipFill rotWithShape="1">
            <a:blip r:embed="rId6">
              <a:alphaModFix/>
            </a:blip>
            <a:stretch>
              <a:fillRect b="0" l="0" r="0" t="0"/>
            </a:stretch>
          </a:blipFill>
          <a:ln>
            <a:noFill/>
          </a:ln>
        </p:spPr>
      </p:sp>
      <p:sp>
        <p:nvSpPr>
          <p:cNvPr id="88" name="Google Shape;88;p1"/>
          <p:cNvSpPr txBox="1"/>
          <p:nvPr/>
        </p:nvSpPr>
        <p:spPr>
          <a:xfrm>
            <a:off x="5564806" y="8718624"/>
            <a:ext cx="7158388" cy="53967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999" u="none" cap="none" strike="noStrike">
                <a:solidFill>
                  <a:srgbClr val="8F4C06"/>
                </a:solidFill>
                <a:latin typeface="Arial"/>
                <a:ea typeface="Arial"/>
                <a:cs typeface="Arial"/>
                <a:sym typeface="Arial"/>
              </a:rPr>
              <a:t>PROJECT BY : GROUP 5 </a:t>
            </a:r>
            <a:endParaRPr/>
          </a:p>
        </p:txBody>
      </p:sp>
      <p:sp>
        <p:nvSpPr>
          <p:cNvPr id="89" name="Google Shape;89;p1"/>
          <p:cNvSpPr txBox="1"/>
          <p:nvPr/>
        </p:nvSpPr>
        <p:spPr>
          <a:xfrm>
            <a:off x="4101662" y="2561141"/>
            <a:ext cx="10084676" cy="1297156"/>
          </a:xfrm>
          <a:prstGeom prst="rect">
            <a:avLst/>
          </a:prstGeom>
          <a:noFill/>
          <a:ln>
            <a:noFill/>
          </a:ln>
        </p:spPr>
        <p:txBody>
          <a:bodyPr anchorCtr="0" anchor="t" bIns="0" lIns="0" spcFirstLastPara="1" rIns="0" wrap="square" tIns="0">
            <a:spAutoFit/>
          </a:bodyPr>
          <a:lstStyle/>
          <a:p>
            <a:pPr indent="0" lvl="0" marL="0" marR="0" rtl="0" algn="ctr">
              <a:lnSpc>
                <a:spcPct val="129007"/>
              </a:lnSpc>
              <a:spcBef>
                <a:spcPts val="0"/>
              </a:spcBef>
              <a:spcAft>
                <a:spcPts val="0"/>
              </a:spcAft>
              <a:buNone/>
            </a:pPr>
            <a:r>
              <a:rPr b="0" i="0" lang="en-US" sz="3999" u="none" cap="none" strike="noStrike">
                <a:solidFill>
                  <a:srgbClr val="8F4C06"/>
                </a:solidFill>
                <a:latin typeface="Arial"/>
                <a:ea typeface="Arial"/>
                <a:cs typeface="Arial"/>
                <a:sym typeface="Arial"/>
              </a:rPr>
              <a:t>DIGITAL MARKETING SPECIALIST </a:t>
            </a:r>
            <a:endParaRPr/>
          </a:p>
          <a:p>
            <a:pPr indent="0" lvl="0" marL="0" marR="0" rtl="0" algn="ctr">
              <a:lnSpc>
                <a:spcPct val="129007"/>
              </a:lnSpc>
              <a:spcBef>
                <a:spcPts val="0"/>
              </a:spcBef>
              <a:spcAft>
                <a:spcPts val="0"/>
              </a:spcAft>
              <a:buNone/>
            </a:pPr>
            <a:r>
              <a:rPr b="0" i="0" lang="en-US" sz="3999" u="none" cap="none" strike="noStrike">
                <a:solidFill>
                  <a:srgbClr val="8F4C06"/>
                </a:solidFill>
                <a:latin typeface="Arial"/>
                <a:ea typeface="Arial"/>
                <a:cs typeface="Arial"/>
                <a:sym typeface="Arial"/>
              </a:rPr>
              <a:t>GRADUATION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8" l="0" r="0" t="-9499"/>
            </a:stretch>
          </a:blipFill>
          <a:ln>
            <a:noFill/>
          </a:ln>
        </p:spPr>
      </p:sp>
      <p:sp>
        <p:nvSpPr>
          <p:cNvPr id="233" name="Google Shape;233;p10"/>
          <p:cNvSpPr/>
          <p:nvPr/>
        </p:nvSpPr>
        <p:spPr>
          <a:xfrm>
            <a:off x="348504" y="1218516"/>
            <a:ext cx="2512966" cy="251296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4060" l="0" r="0" t="-2083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txBox="1"/>
          <p:nvPr/>
        </p:nvSpPr>
        <p:spPr>
          <a:xfrm>
            <a:off x="348504" y="355874"/>
            <a:ext cx="5361902" cy="51559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11" u="none" cap="none" strike="noStrike">
                <a:solidFill>
                  <a:srgbClr val="8F4C06"/>
                </a:solidFill>
                <a:latin typeface="Arial"/>
                <a:ea typeface="Arial"/>
                <a:cs typeface="Arial"/>
                <a:sym typeface="Arial"/>
              </a:rPr>
              <a:t>BUYER PERSONA 2 :</a:t>
            </a:r>
            <a:endParaRPr/>
          </a:p>
        </p:txBody>
      </p:sp>
      <p:sp>
        <p:nvSpPr>
          <p:cNvPr id="235" name="Google Shape;235;p10"/>
          <p:cNvSpPr txBox="1"/>
          <p:nvPr/>
        </p:nvSpPr>
        <p:spPr>
          <a:xfrm>
            <a:off x="3029455" y="1401179"/>
            <a:ext cx="4813116" cy="2119065"/>
          </a:xfrm>
          <a:prstGeom prst="rect">
            <a:avLst/>
          </a:prstGeom>
          <a:noFill/>
          <a:ln>
            <a:noFill/>
          </a:ln>
        </p:spPr>
        <p:txBody>
          <a:bodyPr anchorCtr="0" anchor="t" bIns="0" lIns="0" spcFirstLastPara="1" rIns="0" wrap="square" tIns="0">
            <a:spAutoFit/>
          </a:bodyPr>
          <a:lstStyle/>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Name: Shahd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Age: 20 – 30  years old</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Gender: female</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Income: Upper Middle-class B+</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( 20000 to 50000 EGP per month )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Education: University graduate</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Marital Status : Engaged  </a:t>
            </a:r>
            <a:endParaRPr/>
          </a:p>
        </p:txBody>
      </p:sp>
      <p:grpSp>
        <p:nvGrpSpPr>
          <p:cNvPr id="236" name="Google Shape;236;p10"/>
          <p:cNvGrpSpPr/>
          <p:nvPr/>
        </p:nvGrpSpPr>
        <p:grpSpPr>
          <a:xfrm>
            <a:off x="348504" y="4154217"/>
            <a:ext cx="7494067" cy="1869634"/>
            <a:chOff x="0" y="-66675"/>
            <a:chExt cx="9992089" cy="2492846"/>
          </a:xfrm>
        </p:grpSpPr>
        <p:sp>
          <p:nvSpPr>
            <p:cNvPr id="237" name="Google Shape;237;p10"/>
            <p:cNvSpPr txBox="1"/>
            <p:nvPr/>
          </p:nvSpPr>
          <p:spPr>
            <a:xfrm>
              <a:off x="0" y="-66675"/>
              <a:ext cx="8140900" cy="751323"/>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None/>
              </a:pPr>
              <a:r>
                <a:rPr b="0" i="0" lang="en-US" sz="3409" u="none" cap="none" strike="noStrike">
                  <a:solidFill>
                    <a:srgbClr val="000000"/>
                  </a:solidFill>
                  <a:latin typeface="Arial"/>
                  <a:ea typeface="Arial"/>
                  <a:cs typeface="Arial"/>
                  <a:sym typeface="Arial"/>
                </a:rPr>
                <a:t>Geographic Location :</a:t>
              </a:r>
              <a:endParaRPr/>
            </a:p>
          </p:txBody>
        </p:sp>
        <p:sp>
          <p:nvSpPr>
            <p:cNvPr id="238" name="Google Shape;238;p10"/>
            <p:cNvSpPr txBox="1"/>
            <p:nvPr/>
          </p:nvSpPr>
          <p:spPr>
            <a:xfrm>
              <a:off x="213476" y="1066991"/>
              <a:ext cx="9778613" cy="1359180"/>
            </a:xfrm>
            <a:prstGeom prst="rect">
              <a:avLst/>
            </a:prstGeom>
            <a:noFill/>
            <a:ln>
              <a:noFill/>
            </a:ln>
          </p:spPr>
          <p:txBody>
            <a:bodyPr anchorCtr="0" anchor="t" bIns="0" lIns="0" spcFirstLastPara="1" rIns="0" wrap="square" tIns="0">
              <a:spAutoFit/>
            </a:bodyPr>
            <a:lstStyle/>
            <a:p>
              <a:pPr indent="-172937" lvl="1" marL="345875" marR="0" rtl="0" algn="l">
                <a:lnSpc>
                  <a:spcPct val="100000"/>
                </a:lnSpc>
                <a:spcBef>
                  <a:spcPts val="0"/>
                </a:spcBef>
                <a:spcAft>
                  <a:spcPts val="0"/>
                </a:spcAft>
                <a:buClr>
                  <a:srgbClr val="8F4C06"/>
                </a:buClr>
                <a:buSzPts val="1602"/>
                <a:buFont typeface="Arial"/>
                <a:buChar char="•"/>
              </a:pPr>
              <a:r>
                <a:rPr b="0" i="0" lang="en-US" sz="1602" u="none" cap="none" strike="noStrike">
                  <a:solidFill>
                    <a:srgbClr val="8F4C06"/>
                  </a:solidFill>
                  <a:latin typeface="Arial"/>
                  <a:ea typeface="Arial"/>
                  <a:cs typeface="Arial"/>
                  <a:sym typeface="Arial"/>
                </a:rPr>
                <a:t>GOVERNMENT : DAKAHLIA , ALEXANDRIA</a:t>
              </a:r>
              <a:endParaRPr/>
            </a:p>
            <a:p>
              <a:pPr indent="0" lvl="0" marL="0" marR="0" rtl="0" algn="l">
                <a:lnSpc>
                  <a:spcPct val="100000"/>
                </a:lnSpc>
                <a:spcBef>
                  <a:spcPts val="0"/>
                </a:spcBef>
                <a:spcAft>
                  <a:spcPts val="0"/>
                </a:spcAft>
                <a:buNone/>
              </a:pPr>
              <a:r>
                <a:rPr b="0" i="0" lang="en-US" sz="1602" u="none" cap="none" strike="noStrike">
                  <a:solidFill>
                    <a:srgbClr val="8F4C06"/>
                  </a:solidFill>
                  <a:latin typeface="Arial"/>
                  <a:ea typeface="Arial"/>
                  <a:cs typeface="Arial"/>
                  <a:sym typeface="Arial"/>
                </a:rPr>
                <a:t> </a:t>
              </a:r>
              <a:endParaRPr/>
            </a:p>
            <a:p>
              <a:pPr indent="-172937" lvl="1" marL="345875" marR="0" rtl="0" algn="l">
                <a:lnSpc>
                  <a:spcPct val="100000"/>
                </a:lnSpc>
                <a:spcBef>
                  <a:spcPts val="0"/>
                </a:spcBef>
                <a:spcAft>
                  <a:spcPts val="0"/>
                </a:spcAft>
                <a:buClr>
                  <a:srgbClr val="8F4C06"/>
                </a:buClr>
                <a:buSzPts val="1602"/>
                <a:buFont typeface="Arial"/>
                <a:buChar char="•"/>
              </a:pPr>
              <a:r>
                <a:rPr b="0" i="0" lang="en-US" sz="1602" u="none" cap="none" strike="noStrike">
                  <a:solidFill>
                    <a:srgbClr val="8F4C06"/>
                  </a:solidFill>
                  <a:latin typeface="Arial"/>
                  <a:ea typeface="Arial"/>
                  <a:cs typeface="Arial"/>
                  <a:sym typeface="Arial"/>
                </a:rPr>
                <a:t>Cities : Mansoura , Aga , Talkha , Mit Ghamr,</a:t>
              </a:r>
              <a:endParaRPr/>
            </a:p>
            <a:p>
              <a:pPr indent="0" lvl="0" marL="0" marR="0" rtl="0" algn="l">
                <a:lnSpc>
                  <a:spcPct val="100000"/>
                </a:lnSpc>
                <a:spcBef>
                  <a:spcPts val="0"/>
                </a:spcBef>
                <a:spcAft>
                  <a:spcPts val="0"/>
                </a:spcAft>
                <a:buNone/>
              </a:pPr>
              <a:r>
                <a:t/>
              </a:r>
              <a:endParaRPr b="0" i="0" sz="1602" u="none" cap="none" strike="noStrike">
                <a:solidFill>
                  <a:srgbClr val="8F4C06"/>
                </a:solidFill>
                <a:latin typeface="Arial"/>
                <a:ea typeface="Arial"/>
                <a:cs typeface="Arial"/>
                <a:sym typeface="Arial"/>
              </a:endParaRPr>
            </a:p>
            <a:p>
              <a:pPr indent="0" lvl="0" marL="0" marR="0" rtl="0" algn="l">
                <a:lnSpc>
                  <a:spcPct val="100000"/>
                </a:lnSpc>
                <a:spcBef>
                  <a:spcPts val="0"/>
                </a:spcBef>
                <a:spcAft>
                  <a:spcPts val="0"/>
                </a:spcAft>
                <a:buNone/>
              </a:pPr>
              <a:r>
                <a:rPr b="0" i="0" lang="en-US" sz="1602" u="none" cap="none" strike="noStrike">
                  <a:solidFill>
                    <a:srgbClr val="8F4C06"/>
                  </a:solidFill>
                  <a:latin typeface="Arial"/>
                  <a:ea typeface="Arial"/>
                  <a:cs typeface="Arial"/>
                  <a:sym typeface="Arial"/>
                </a:rPr>
                <a:t>   Dikirnis , El Senbellawein and Alexandria</a:t>
              </a:r>
              <a:endParaRPr/>
            </a:p>
          </p:txBody>
        </p:sp>
      </p:grpSp>
      <p:grpSp>
        <p:nvGrpSpPr>
          <p:cNvPr id="239" name="Google Shape;239;p10"/>
          <p:cNvGrpSpPr/>
          <p:nvPr/>
        </p:nvGrpSpPr>
        <p:grpSpPr>
          <a:xfrm>
            <a:off x="362108" y="6450095"/>
            <a:ext cx="7196430" cy="3836905"/>
            <a:chOff x="0" y="-66675"/>
            <a:chExt cx="9595240" cy="5115873"/>
          </a:xfrm>
        </p:grpSpPr>
        <p:sp>
          <p:nvSpPr>
            <p:cNvPr id="240" name="Google Shape;240;p10"/>
            <p:cNvSpPr txBox="1"/>
            <p:nvPr/>
          </p:nvSpPr>
          <p:spPr>
            <a:xfrm>
              <a:off x="0" y="-66675"/>
              <a:ext cx="6664964" cy="770339"/>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1" i="0" lang="en-US" sz="3409" u="none" cap="none" strike="noStrike">
                  <a:solidFill>
                    <a:srgbClr val="000000"/>
                  </a:solidFill>
                  <a:latin typeface="Arial"/>
                  <a:ea typeface="Arial"/>
                  <a:cs typeface="Arial"/>
                  <a:sym typeface="Arial"/>
                </a:rPr>
                <a:t>Psychographics :</a:t>
              </a:r>
              <a:endParaRPr/>
            </a:p>
          </p:txBody>
        </p:sp>
        <p:sp>
          <p:nvSpPr>
            <p:cNvPr id="241" name="Google Shape;241;p10"/>
            <p:cNvSpPr txBox="1"/>
            <p:nvPr/>
          </p:nvSpPr>
          <p:spPr>
            <a:xfrm>
              <a:off x="188106" y="1096735"/>
              <a:ext cx="9407134" cy="3952463"/>
            </a:xfrm>
            <a:prstGeom prst="rect">
              <a:avLst/>
            </a:prstGeom>
            <a:noFill/>
            <a:ln>
              <a:noFill/>
            </a:ln>
          </p:spPr>
          <p:txBody>
            <a:bodyPr anchorCtr="0" anchor="t" bIns="0" lIns="0" spcFirstLastPara="1" rIns="0" wrap="square" tIns="0">
              <a:spAutoFit/>
            </a:bodyPr>
            <a:lstStyle/>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VALUES : INDIVIDUALITY AND SELF-EXPRESSION , TIMELESSNESS AND VERSATILITY , PROFESSIONALISM AND CONFIDENCE</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INTERESTS : FASHION , STYLE, ARTS , TRAVEL &amp; CULTURE AND PERSONAL DEVELOPMENT .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Preferences: handmade, artisanal products for their uniqueness , Believes in supporting small businesses and artisans .</a:t>
              </a:r>
              <a:endParaRPr/>
            </a:p>
            <a:p>
              <a:pPr indent="0" lvl="0" marL="0" marR="0" rtl="0" algn="l">
                <a:lnSpc>
                  <a:spcPct val="126995"/>
                </a:lnSpc>
                <a:spcBef>
                  <a:spcPts val="0"/>
                </a:spcBef>
                <a:spcAft>
                  <a:spcPts val="0"/>
                </a:spcAft>
                <a:buNone/>
              </a:pPr>
              <a:r>
                <a:rPr b="0" i="0" lang="en-US" sz="1541" u="none" cap="none" strike="noStrike">
                  <a:solidFill>
                    <a:srgbClr val="8F4C06"/>
                  </a:solidFill>
                  <a:latin typeface="Arial"/>
                  <a:ea typeface="Arial"/>
                  <a:cs typeface="Arial"/>
                  <a:sym typeface="Arial"/>
                </a:rPr>
                <a:t>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p:txBody>
        </p:sp>
      </p:grpSp>
      <p:grpSp>
        <p:nvGrpSpPr>
          <p:cNvPr id="242" name="Google Shape;242;p10"/>
          <p:cNvGrpSpPr/>
          <p:nvPr/>
        </p:nvGrpSpPr>
        <p:grpSpPr>
          <a:xfrm>
            <a:off x="9390889" y="4510740"/>
            <a:ext cx="3552453" cy="1834048"/>
            <a:chOff x="0" y="-66675"/>
            <a:chExt cx="4736604" cy="2445398"/>
          </a:xfrm>
        </p:grpSpPr>
        <p:sp>
          <p:nvSpPr>
            <p:cNvPr id="243" name="Google Shape;243;p10"/>
            <p:cNvSpPr txBox="1"/>
            <p:nvPr/>
          </p:nvSpPr>
          <p:spPr>
            <a:xfrm>
              <a:off x="0" y="-66675"/>
              <a:ext cx="3156645" cy="770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Gain Points :</a:t>
              </a:r>
              <a:endParaRPr/>
            </a:p>
          </p:txBody>
        </p:sp>
        <p:sp>
          <p:nvSpPr>
            <p:cNvPr id="244" name="Google Shape;244;p10"/>
            <p:cNvSpPr txBox="1"/>
            <p:nvPr/>
          </p:nvSpPr>
          <p:spPr>
            <a:xfrm>
              <a:off x="0" y="928287"/>
              <a:ext cx="4736604" cy="1450436"/>
            </a:xfrm>
            <a:prstGeom prst="rect">
              <a:avLst/>
            </a:prstGeom>
            <a:noFill/>
            <a:ln>
              <a:noFill/>
            </a:ln>
          </p:spPr>
          <p:txBody>
            <a:bodyPr anchorCtr="0" anchor="t" bIns="0" lIns="0" spcFirstLastPara="1" rIns="0" wrap="square" tIns="0">
              <a:spAutoFit/>
            </a:bodyPr>
            <a:lstStyle/>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Personalized Products</a:t>
              </a:r>
              <a:endParaRPr/>
            </a:p>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Supporting Local Artisan</a:t>
              </a:r>
              <a:endParaRPr/>
            </a:p>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Social Validation</a:t>
              </a:r>
              <a:endParaRPr/>
            </a:p>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Versatile Accessories</a:t>
              </a:r>
              <a:endParaRPr/>
            </a:p>
          </p:txBody>
        </p:sp>
      </p:grpSp>
      <p:grpSp>
        <p:nvGrpSpPr>
          <p:cNvPr id="245" name="Google Shape;245;p10"/>
          <p:cNvGrpSpPr/>
          <p:nvPr/>
        </p:nvGrpSpPr>
        <p:grpSpPr>
          <a:xfrm>
            <a:off x="9390889" y="642687"/>
            <a:ext cx="7779574" cy="3459144"/>
            <a:chOff x="0" y="-66675"/>
            <a:chExt cx="10372765" cy="4612192"/>
          </a:xfrm>
        </p:grpSpPr>
        <p:sp>
          <p:nvSpPr>
            <p:cNvPr id="246" name="Google Shape;246;p10"/>
            <p:cNvSpPr txBox="1"/>
            <p:nvPr/>
          </p:nvSpPr>
          <p:spPr>
            <a:xfrm>
              <a:off x="47924" y="-66675"/>
              <a:ext cx="8541708" cy="770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Goals and Aspiration : </a:t>
              </a:r>
              <a:endParaRPr/>
            </a:p>
          </p:txBody>
        </p:sp>
        <p:sp>
          <p:nvSpPr>
            <p:cNvPr id="247" name="Google Shape;247;p10"/>
            <p:cNvSpPr txBox="1"/>
            <p:nvPr/>
          </p:nvSpPr>
          <p:spPr>
            <a:xfrm>
              <a:off x="0" y="791778"/>
              <a:ext cx="10372765" cy="3753739"/>
            </a:xfrm>
            <a:prstGeom prst="rect">
              <a:avLst/>
            </a:prstGeom>
            <a:noFill/>
            <a:ln>
              <a:noFill/>
            </a:ln>
          </p:spPr>
          <p:txBody>
            <a:bodyPr anchorCtr="0" anchor="t" bIns="0" lIns="0" spcFirstLastPara="1" rIns="0" wrap="square" tIns="0">
              <a:spAutoFit/>
            </a:bodyPr>
            <a:lstStyle/>
            <a:p>
              <a:pPr indent="-183514" lvl="1" marL="367031" marR="0" rtl="0" algn="l">
                <a:lnSpc>
                  <a:spcPct val="123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Aspire for professional success while maintaining personal well-being and style</a:t>
              </a:r>
              <a:endParaRPr/>
            </a:p>
            <a:p>
              <a:pPr indent="0" lvl="0" marL="0" marR="0" rtl="0" algn="l">
                <a:lnSpc>
                  <a:spcPct val="123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23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Prefers to stand out with unique, high-end accessories that reflect her personal values</a:t>
              </a:r>
              <a:endParaRPr/>
            </a:p>
            <a:p>
              <a:pPr indent="0" lvl="0" marL="0" marR="0" rtl="0" algn="l">
                <a:lnSpc>
                  <a:spcPct val="123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23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Stay on-trend while supporting small businesses and artisans</a:t>
              </a:r>
              <a:endParaRPr/>
            </a:p>
            <a:p>
              <a:pPr indent="0" lvl="0" marL="0" marR="0" rtl="0" algn="l">
                <a:lnSpc>
                  <a:spcPct val="123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23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Wants to be seen as fashionable and confident with  accessories reflecting exclusivity and stylish .</a:t>
              </a:r>
              <a:endParaRPr/>
            </a:p>
          </p:txBody>
        </p:sp>
      </p:grpSp>
      <p:sp>
        <p:nvSpPr>
          <p:cNvPr id="248" name="Google Shape;248;p10"/>
          <p:cNvSpPr txBox="1"/>
          <p:nvPr/>
        </p:nvSpPr>
        <p:spPr>
          <a:xfrm>
            <a:off x="9273323" y="6737029"/>
            <a:ext cx="7321520" cy="594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Shopping Habits and Preferences :</a:t>
            </a:r>
            <a:endParaRPr/>
          </a:p>
        </p:txBody>
      </p:sp>
      <p:sp>
        <p:nvSpPr>
          <p:cNvPr id="249" name="Google Shape;249;p10"/>
          <p:cNvSpPr txBox="1"/>
          <p:nvPr/>
        </p:nvSpPr>
        <p:spPr>
          <a:xfrm>
            <a:off x="9273323" y="7500025"/>
            <a:ext cx="8487841" cy="2490089"/>
          </a:xfrm>
          <a:prstGeom prst="rect">
            <a:avLst/>
          </a:prstGeom>
          <a:noFill/>
          <a:ln>
            <a:noFill/>
          </a:ln>
        </p:spPr>
        <p:txBody>
          <a:bodyPr anchorCtr="0" anchor="t" bIns="0" lIns="0" spcFirstLastPara="1" rIns="0" wrap="square" tIns="0">
            <a:spAutoFit/>
          </a:bodyPr>
          <a:lstStyle/>
          <a:p>
            <a:pPr indent="-183514" lvl="1" marL="367031" marR="0" rtl="0" algn="l">
              <a:lnSpc>
                <a:spcPct val="149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Shops both online (Instagram, WhatsApp and local e-commerce platforms) and in physical stores .</a:t>
            </a:r>
            <a:endParaRPr/>
          </a:p>
          <a:p>
            <a:pPr indent="0" lvl="0" marL="0" marR="0" rtl="0" algn="l">
              <a:lnSpc>
                <a:spcPct val="149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49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Prefers limited-edition or exclusive pieces that offer prestige</a:t>
            </a:r>
            <a:endParaRPr/>
          </a:p>
          <a:p>
            <a:pPr indent="0" lvl="0" marL="0" marR="0" rtl="0" algn="l">
              <a:lnSpc>
                <a:spcPct val="149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49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Values quality over quantity and is willing to pay for durable, well-crafted accessories </a:t>
            </a:r>
            <a:endParaRPr/>
          </a:p>
          <a:p>
            <a:pPr indent="0" lvl="0" marL="0" marR="0" rtl="0" algn="l">
              <a:lnSpc>
                <a:spcPct val="149000"/>
              </a:lnSpc>
              <a:spcBef>
                <a:spcPts val="0"/>
              </a:spcBef>
              <a:spcAft>
                <a:spcPts val="0"/>
              </a:spcAft>
              <a:buNone/>
            </a:pPr>
            <a:r>
              <a:t/>
            </a:r>
            <a:endParaRPr b="0" i="0" sz="1700" u="none" cap="none" strike="noStrike">
              <a:solidFill>
                <a:srgbClr val="8F4C0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8" l="0" r="0" t="-9499"/>
            </a:stretch>
          </a:blipFill>
          <a:ln>
            <a:noFill/>
          </a:ln>
        </p:spPr>
      </p:sp>
      <p:sp>
        <p:nvSpPr>
          <p:cNvPr id="255" name="Google Shape;255;p11"/>
          <p:cNvSpPr txBox="1"/>
          <p:nvPr/>
        </p:nvSpPr>
        <p:spPr>
          <a:xfrm>
            <a:off x="5090428" y="1445273"/>
            <a:ext cx="8220373" cy="131572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699" u="none" cap="none" strike="noStrike">
                <a:solidFill>
                  <a:srgbClr val="8F4C06"/>
                </a:solidFill>
                <a:latin typeface="Arial"/>
                <a:ea typeface="Arial"/>
                <a:cs typeface="Arial"/>
                <a:sym typeface="Arial"/>
              </a:rPr>
              <a:t>Value Proposition for Buyer Persona 2 :</a:t>
            </a:r>
            <a:endParaRPr/>
          </a:p>
          <a:p>
            <a:pPr indent="0" lvl="0" marL="0" marR="0" rtl="0" algn="ctr">
              <a:lnSpc>
                <a:spcPct val="140010"/>
              </a:lnSpc>
              <a:spcBef>
                <a:spcPts val="0"/>
              </a:spcBef>
              <a:spcAft>
                <a:spcPts val="0"/>
              </a:spcAft>
              <a:buNone/>
            </a:pPr>
            <a:r>
              <a:t/>
            </a:r>
            <a:endParaRPr b="1" i="0" sz="3699" u="none" cap="none" strike="noStrike">
              <a:solidFill>
                <a:srgbClr val="8F4C06"/>
              </a:solidFill>
              <a:latin typeface="Arial"/>
              <a:ea typeface="Arial"/>
              <a:cs typeface="Arial"/>
              <a:sym typeface="Arial"/>
            </a:endParaRPr>
          </a:p>
        </p:txBody>
      </p:sp>
      <p:sp>
        <p:nvSpPr>
          <p:cNvPr id="256" name="Google Shape;256;p11"/>
          <p:cNvSpPr txBox="1"/>
          <p:nvPr/>
        </p:nvSpPr>
        <p:spPr>
          <a:xfrm>
            <a:off x="1760845" y="2684794"/>
            <a:ext cx="14879540" cy="6776513"/>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1" lang="en-US" sz="3799" u="none" cap="none" strike="noStrike">
                <a:solidFill>
                  <a:srgbClr val="72523B"/>
                </a:solidFill>
                <a:latin typeface="Lora"/>
                <a:ea typeface="Lora"/>
                <a:cs typeface="Lora"/>
                <a:sym typeface="Lora"/>
              </a:rPr>
              <a:t>Marmar offers high quality, personalized fashion accessories that reflect individuality and style than other mass produced fashion brands offering generic, High-quality accessories. It is for young professional women seeking unique, high-end accessories that align with your personal values and image. The personalized designs and attention to detail in the products ensures that the bag is a unique and valuable piece. Also it enhances your confidence and social validation through owning and sharing unique fashion items.</a:t>
            </a:r>
            <a:endParaRPr/>
          </a:p>
          <a:p>
            <a:pPr indent="0" lvl="0" marL="0" marR="0" rtl="0" algn="ctr">
              <a:lnSpc>
                <a:spcPct val="140010"/>
              </a:lnSpc>
              <a:spcBef>
                <a:spcPts val="0"/>
              </a:spcBef>
              <a:spcAft>
                <a:spcPts val="0"/>
              </a:spcAft>
              <a:buNone/>
            </a:pPr>
            <a:r>
              <a:t/>
            </a:r>
            <a:endParaRPr b="0" i="1" sz="3799" u="none" cap="none" strike="noStrike">
              <a:solidFill>
                <a:srgbClr val="72523B"/>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9498" l="0" r="0" t="-9499"/>
            </a:stretch>
          </a:blipFill>
          <a:ln>
            <a:noFill/>
          </a:ln>
        </p:spPr>
      </p:sp>
      <p:grpSp>
        <p:nvGrpSpPr>
          <p:cNvPr id="262" name="Google Shape;262;p12"/>
          <p:cNvGrpSpPr/>
          <p:nvPr/>
        </p:nvGrpSpPr>
        <p:grpSpPr>
          <a:xfrm>
            <a:off x="600219" y="1245044"/>
            <a:ext cx="2802393" cy="8764418"/>
            <a:chOff x="0" y="0"/>
            <a:chExt cx="738079" cy="2308324"/>
          </a:xfrm>
        </p:grpSpPr>
        <p:sp>
          <p:nvSpPr>
            <p:cNvPr id="263" name="Google Shape;263;p12"/>
            <p:cNvSpPr/>
            <p:nvPr/>
          </p:nvSpPr>
          <p:spPr>
            <a:xfrm>
              <a:off x="0" y="0"/>
              <a:ext cx="738079" cy="2308324"/>
            </a:xfrm>
            <a:custGeom>
              <a:rect b="b" l="l" r="r" t="t"/>
              <a:pathLst>
                <a:path extrusionOk="0" h="2308324" w="738079">
                  <a:moveTo>
                    <a:pt x="140893" y="0"/>
                  </a:moveTo>
                  <a:lnTo>
                    <a:pt x="597186" y="0"/>
                  </a:lnTo>
                  <a:cubicBezTo>
                    <a:pt x="634553" y="0"/>
                    <a:pt x="670390" y="14844"/>
                    <a:pt x="696812" y="41267"/>
                  </a:cubicBezTo>
                  <a:cubicBezTo>
                    <a:pt x="723235" y="67689"/>
                    <a:pt x="738079" y="103526"/>
                    <a:pt x="738079" y="140893"/>
                  </a:cubicBezTo>
                  <a:lnTo>
                    <a:pt x="738079" y="2167431"/>
                  </a:lnTo>
                  <a:cubicBezTo>
                    <a:pt x="738079" y="2245244"/>
                    <a:pt x="674999" y="2308324"/>
                    <a:pt x="597186" y="2308324"/>
                  </a:cubicBezTo>
                  <a:lnTo>
                    <a:pt x="140893" y="2308324"/>
                  </a:lnTo>
                  <a:cubicBezTo>
                    <a:pt x="103526" y="2308324"/>
                    <a:pt x="67689" y="2293480"/>
                    <a:pt x="41267" y="2267057"/>
                  </a:cubicBezTo>
                  <a:cubicBezTo>
                    <a:pt x="14844" y="2240635"/>
                    <a:pt x="0" y="2204798"/>
                    <a:pt x="0" y="2167431"/>
                  </a:cubicBezTo>
                  <a:lnTo>
                    <a:pt x="0" y="140893"/>
                  </a:lnTo>
                  <a:cubicBezTo>
                    <a:pt x="0" y="103526"/>
                    <a:pt x="14844" y="67689"/>
                    <a:pt x="41267" y="41267"/>
                  </a:cubicBezTo>
                  <a:cubicBezTo>
                    <a:pt x="67689" y="14844"/>
                    <a:pt x="103526" y="0"/>
                    <a:pt x="140893" y="0"/>
                  </a:cubicBezTo>
                  <a:close/>
                </a:path>
              </a:pathLst>
            </a:custGeom>
            <a:solidFill>
              <a:srgbClr val="725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txBox="1"/>
            <p:nvPr/>
          </p:nvSpPr>
          <p:spPr>
            <a:xfrm>
              <a:off x="0" y="0"/>
              <a:ext cx="738079" cy="2308324"/>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5" name="Google Shape;265;p12"/>
          <p:cNvSpPr txBox="1"/>
          <p:nvPr/>
        </p:nvSpPr>
        <p:spPr>
          <a:xfrm>
            <a:off x="4134710" y="503045"/>
            <a:ext cx="10192206" cy="7419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400" u="none" cap="none" strike="noStrike">
                <a:solidFill>
                  <a:srgbClr val="8F4C06"/>
                </a:solidFill>
                <a:latin typeface="Arial"/>
                <a:ea typeface="Arial"/>
                <a:cs typeface="Arial"/>
                <a:sym typeface="Arial"/>
              </a:rPr>
              <a:t>CUSTOMER JOURNEY</a:t>
            </a:r>
            <a:endParaRPr/>
          </a:p>
        </p:txBody>
      </p:sp>
      <p:grpSp>
        <p:nvGrpSpPr>
          <p:cNvPr id="266" name="Google Shape;266;p12"/>
          <p:cNvGrpSpPr/>
          <p:nvPr/>
        </p:nvGrpSpPr>
        <p:grpSpPr>
          <a:xfrm>
            <a:off x="297135" y="1245044"/>
            <a:ext cx="17810207" cy="1000573"/>
            <a:chOff x="0" y="0"/>
            <a:chExt cx="839300" cy="47152"/>
          </a:xfrm>
        </p:grpSpPr>
        <p:sp>
          <p:nvSpPr>
            <p:cNvPr id="267" name="Google Shape;267;p12"/>
            <p:cNvSpPr/>
            <p:nvPr/>
          </p:nvSpPr>
          <p:spPr>
            <a:xfrm>
              <a:off x="0" y="0"/>
              <a:ext cx="839300" cy="47152"/>
            </a:xfrm>
            <a:custGeom>
              <a:rect b="b" l="l" r="r" t="t"/>
              <a:pathLst>
                <a:path extrusionOk="0" h="47152" w="839300">
                  <a:moveTo>
                    <a:pt x="14779" y="0"/>
                  </a:moveTo>
                  <a:lnTo>
                    <a:pt x="824521" y="0"/>
                  </a:lnTo>
                  <a:cubicBezTo>
                    <a:pt x="832683" y="0"/>
                    <a:pt x="839300" y="6617"/>
                    <a:pt x="839300" y="14779"/>
                  </a:cubicBezTo>
                  <a:lnTo>
                    <a:pt x="839300" y="32372"/>
                  </a:lnTo>
                  <a:cubicBezTo>
                    <a:pt x="839300" y="40535"/>
                    <a:pt x="832683" y="47152"/>
                    <a:pt x="824521" y="47152"/>
                  </a:cubicBezTo>
                  <a:lnTo>
                    <a:pt x="14779" y="47152"/>
                  </a:lnTo>
                  <a:cubicBezTo>
                    <a:pt x="6617" y="47152"/>
                    <a:pt x="0" y="40535"/>
                    <a:pt x="0" y="32372"/>
                  </a:cubicBezTo>
                  <a:lnTo>
                    <a:pt x="0" y="14779"/>
                  </a:lnTo>
                  <a:cubicBezTo>
                    <a:pt x="0" y="6617"/>
                    <a:pt x="6617" y="0"/>
                    <a:pt x="14779" y="0"/>
                  </a:cubicBezTo>
                  <a:close/>
                </a:path>
              </a:pathLst>
            </a:custGeom>
            <a:solidFill>
              <a:srgbClr val="ED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txBox="1"/>
            <p:nvPr/>
          </p:nvSpPr>
          <p:spPr>
            <a:xfrm>
              <a:off x="0" y="0"/>
              <a:ext cx="839300" cy="47152"/>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9" name="Google Shape;269;p12"/>
          <p:cNvSpPr txBox="1"/>
          <p:nvPr/>
        </p:nvSpPr>
        <p:spPr>
          <a:xfrm>
            <a:off x="786893" y="1512117"/>
            <a:ext cx="2379782" cy="50489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300" u="none" cap="none" strike="noStrike">
                <a:solidFill>
                  <a:srgbClr val="8F4C06"/>
                </a:solidFill>
                <a:latin typeface="Arial"/>
                <a:ea typeface="Arial"/>
                <a:cs typeface="Arial"/>
                <a:sym typeface="Arial"/>
              </a:rPr>
              <a:t>Stages</a:t>
            </a:r>
            <a:endParaRPr/>
          </a:p>
        </p:txBody>
      </p:sp>
      <p:sp>
        <p:nvSpPr>
          <p:cNvPr id="270" name="Google Shape;270;p12"/>
          <p:cNvSpPr txBox="1"/>
          <p:nvPr/>
        </p:nvSpPr>
        <p:spPr>
          <a:xfrm>
            <a:off x="3778191" y="1512117"/>
            <a:ext cx="4193290" cy="50489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300" u="none" cap="none" strike="noStrike">
                <a:solidFill>
                  <a:srgbClr val="8F4C06"/>
                </a:solidFill>
                <a:latin typeface="Arial"/>
                <a:ea typeface="Arial"/>
                <a:cs typeface="Arial"/>
                <a:sym typeface="Arial"/>
              </a:rPr>
              <a:t>Touchpoints</a:t>
            </a:r>
            <a:endParaRPr/>
          </a:p>
        </p:txBody>
      </p:sp>
      <p:sp>
        <p:nvSpPr>
          <p:cNvPr id="271" name="Google Shape;271;p12"/>
          <p:cNvSpPr txBox="1"/>
          <p:nvPr/>
        </p:nvSpPr>
        <p:spPr>
          <a:xfrm>
            <a:off x="13648507" y="1512117"/>
            <a:ext cx="4025705" cy="50489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300" u="none" cap="none" strike="noStrike">
                <a:solidFill>
                  <a:srgbClr val="8F4C06"/>
                </a:solidFill>
                <a:latin typeface="Arial"/>
                <a:ea typeface="Arial"/>
                <a:cs typeface="Arial"/>
                <a:sym typeface="Arial"/>
              </a:rPr>
              <a:t>Customer Goals</a:t>
            </a:r>
            <a:endParaRPr/>
          </a:p>
        </p:txBody>
      </p:sp>
      <p:sp>
        <p:nvSpPr>
          <p:cNvPr id="272" name="Google Shape;272;p12"/>
          <p:cNvSpPr txBox="1"/>
          <p:nvPr/>
        </p:nvSpPr>
        <p:spPr>
          <a:xfrm>
            <a:off x="9372296" y="1512117"/>
            <a:ext cx="2875395" cy="50489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300" u="none" cap="none" strike="noStrike">
                <a:solidFill>
                  <a:srgbClr val="8F4C06"/>
                </a:solidFill>
                <a:latin typeface="Arial"/>
                <a:ea typeface="Arial"/>
                <a:cs typeface="Arial"/>
                <a:sym typeface="Arial"/>
              </a:rPr>
              <a:t>Strategy</a:t>
            </a:r>
            <a:endParaRPr/>
          </a:p>
        </p:txBody>
      </p:sp>
      <p:sp>
        <p:nvSpPr>
          <p:cNvPr id="273" name="Google Shape;273;p12"/>
          <p:cNvSpPr txBox="1"/>
          <p:nvPr/>
        </p:nvSpPr>
        <p:spPr>
          <a:xfrm>
            <a:off x="982388" y="2694297"/>
            <a:ext cx="2038056" cy="494157"/>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i="0" lang="en-US" sz="3300" u="none" cap="none" strike="noStrike">
                <a:solidFill>
                  <a:srgbClr val="FFFFFF"/>
                </a:solidFill>
                <a:latin typeface="Arial"/>
                <a:ea typeface="Arial"/>
                <a:cs typeface="Arial"/>
                <a:sym typeface="Arial"/>
              </a:rPr>
              <a:t>Search</a:t>
            </a:r>
            <a:endParaRPr/>
          </a:p>
        </p:txBody>
      </p:sp>
      <p:sp>
        <p:nvSpPr>
          <p:cNvPr id="274" name="Google Shape;274;p12"/>
          <p:cNvSpPr txBox="1"/>
          <p:nvPr/>
        </p:nvSpPr>
        <p:spPr>
          <a:xfrm>
            <a:off x="14111264" y="2768190"/>
            <a:ext cx="3100190" cy="59563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Discover unique, handmade fashion items</a:t>
            </a:r>
            <a:endParaRPr/>
          </a:p>
        </p:txBody>
      </p:sp>
      <p:sp>
        <p:nvSpPr>
          <p:cNvPr id="275" name="Google Shape;275;p12"/>
          <p:cNvSpPr txBox="1"/>
          <p:nvPr/>
        </p:nvSpPr>
        <p:spPr>
          <a:xfrm>
            <a:off x="3900788" y="2620441"/>
            <a:ext cx="3873517" cy="8911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Instagram ads, influencers' posts, organic social media content, word of mouth</a:t>
            </a:r>
            <a:endParaRPr/>
          </a:p>
        </p:txBody>
      </p:sp>
      <p:sp>
        <p:nvSpPr>
          <p:cNvPr id="276" name="Google Shape;276;p12"/>
          <p:cNvSpPr txBox="1"/>
          <p:nvPr/>
        </p:nvSpPr>
        <p:spPr>
          <a:xfrm>
            <a:off x="8654649" y="2502791"/>
            <a:ext cx="4311971" cy="118647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Use targeted Instagram ads showcasing unique products and leverage influencer partnerships to increase visibility</a:t>
            </a:r>
            <a:endParaRPr/>
          </a:p>
        </p:txBody>
      </p:sp>
      <p:sp>
        <p:nvSpPr>
          <p:cNvPr id="277" name="Google Shape;277;p12"/>
          <p:cNvSpPr txBox="1"/>
          <p:nvPr/>
        </p:nvSpPr>
        <p:spPr>
          <a:xfrm>
            <a:off x="600219" y="4226507"/>
            <a:ext cx="2802393" cy="494157"/>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i="0" lang="en-US" sz="3300" u="none" cap="none" strike="noStrike">
                <a:solidFill>
                  <a:srgbClr val="FFFFFF"/>
                </a:solidFill>
                <a:latin typeface="Arial"/>
                <a:ea typeface="Arial"/>
                <a:cs typeface="Arial"/>
                <a:sym typeface="Arial"/>
              </a:rPr>
              <a:t>Evaluation </a:t>
            </a:r>
            <a:endParaRPr/>
          </a:p>
        </p:txBody>
      </p:sp>
      <p:sp>
        <p:nvSpPr>
          <p:cNvPr id="278" name="Google Shape;278;p12"/>
          <p:cNvSpPr txBox="1"/>
          <p:nvPr/>
        </p:nvSpPr>
        <p:spPr>
          <a:xfrm>
            <a:off x="13923778" y="4286588"/>
            <a:ext cx="3507949" cy="59563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Assess product authenticity and craftsmanship</a:t>
            </a:r>
            <a:endParaRPr/>
          </a:p>
        </p:txBody>
      </p:sp>
      <p:sp>
        <p:nvSpPr>
          <p:cNvPr id="279" name="Google Shape;279;p12"/>
          <p:cNvSpPr txBox="1"/>
          <p:nvPr/>
        </p:nvSpPr>
        <p:spPr>
          <a:xfrm>
            <a:off x="3793137" y="4226507"/>
            <a:ext cx="4012222" cy="8911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Product pages, social media engagement,UGC, reviews and testmonials</a:t>
            </a:r>
            <a:endParaRPr/>
          </a:p>
        </p:txBody>
      </p:sp>
      <p:sp>
        <p:nvSpPr>
          <p:cNvPr id="280" name="Google Shape;280;p12"/>
          <p:cNvSpPr txBox="1"/>
          <p:nvPr/>
        </p:nvSpPr>
        <p:spPr>
          <a:xfrm>
            <a:off x="8590884" y="4070642"/>
            <a:ext cx="4439501" cy="118647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Create detailed product pages with stories behind the items, high-quality visuals, and customer testimonials to enhance trust</a:t>
            </a:r>
            <a:endParaRPr/>
          </a:p>
        </p:txBody>
      </p:sp>
      <p:sp>
        <p:nvSpPr>
          <p:cNvPr id="281" name="Google Shape;281;p12"/>
          <p:cNvSpPr txBox="1"/>
          <p:nvPr/>
        </p:nvSpPr>
        <p:spPr>
          <a:xfrm>
            <a:off x="730265" y="5946180"/>
            <a:ext cx="2542302" cy="494157"/>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i="0" lang="en-US" sz="3300" u="none" cap="none" strike="noStrike">
                <a:solidFill>
                  <a:srgbClr val="FFFFFF"/>
                </a:solidFill>
                <a:latin typeface="Arial"/>
                <a:ea typeface="Arial"/>
                <a:cs typeface="Arial"/>
                <a:sym typeface="Arial"/>
              </a:rPr>
              <a:t>Test</a:t>
            </a:r>
            <a:endParaRPr/>
          </a:p>
        </p:txBody>
      </p:sp>
      <p:sp>
        <p:nvSpPr>
          <p:cNvPr id="282" name="Google Shape;282;p12"/>
          <p:cNvSpPr txBox="1"/>
          <p:nvPr/>
        </p:nvSpPr>
        <p:spPr>
          <a:xfrm>
            <a:off x="13872124" y="5895443"/>
            <a:ext cx="3802087" cy="59563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Experience the product's uniqueness before purchasing</a:t>
            </a:r>
            <a:endParaRPr/>
          </a:p>
        </p:txBody>
      </p:sp>
      <p:sp>
        <p:nvSpPr>
          <p:cNvPr id="283" name="Google Shape;283;p12"/>
          <p:cNvSpPr txBox="1"/>
          <p:nvPr/>
        </p:nvSpPr>
        <p:spPr>
          <a:xfrm>
            <a:off x="3704945" y="5895295"/>
            <a:ext cx="4100414" cy="595779"/>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Videos and posts showcasing product details, customer reviews</a:t>
            </a:r>
            <a:endParaRPr/>
          </a:p>
        </p:txBody>
      </p:sp>
      <p:sp>
        <p:nvSpPr>
          <p:cNvPr id="284" name="Google Shape;284;p12"/>
          <p:cNvSpPr txBox="1"/>
          <p:nvPr/>
        </p:nvSpPr>
        <p:spPr>
          <a:xfrm>
            <a:off x="8405034" y="5600020"/>
            <a:ext cx="4811199" cy="118647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Share engaging video content demonstrating product features and customer reviews, encouraging social sharing</a:t>
            </a:r>
            <a:endParaRPr/>
          </a:p>
        </p:txBody>
      </p:sp>
      <p:sp>
        <p:nvSpPr>
          <p:cNvPr id="285" name="Google Shape;285;p12"/>
          <p:cNvSpPr txBox="1"/>
          <p:nvPr/>
        </p:nvSpPr>
        <p:spPr>
          <a:xfrm>
            <a:off x="730265" y="7371265"/>
            <a:ext cx="2542302" cy="494157"/>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i="0" lang="en-US" sz="3300" u="none" cap="none" strike="noStrike">
                <a:solidFill>
                  <a:srgbClr val="FFFFFF"/>
                </a:solidFill>
                <a:latin typeface="Arial"/>
                <a:ea typeface="Arial"/>
                <a:cs typeface="Arial"/>
                <a:sym typeface="Arial"/>
              </a:rPr>
              <a:t>Purchase</a:t>
            </a:r>
            <a:endParaRPr/>
          </a:p>
        </p:txBody>
      </p:sp>
      <p:sp>
        <p:nvSpPr>
          <p:cNvPr id="286" name="Google Shape;286;p12"/>
          <p:cNvSpPr txBox="1"/>
          <p:nvPr/>
        </p:nvSpPr>
        <p:spPr>
          <a:xfrm>
            <a:off x="13725056" y="7269792"/>
            <a:ext cx="3802087" cy="59563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Complete a smooth, secure purchase with ease</a:t>
            </a:r>
            <a:endParaRPr/>
          </a:p>
        </p:txBody>
      </p:sp>
      <p:sp>
        <p:nvSpPr>
          <p:cNvPr id="287" name="Google Shape;287;p12"/>
          <p:cNvSpPr txBox="1"/>
          <p:nvPr/>
        </p:nvSpPr>
        <p:spPr>
          <a:xfrm>
            <a:off x="3915225" y="7195063"/>
            <a:ext cx="3982203" cy="8911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Brand site, Instagram DMs, local e-commerce platforms, WhatsApp</a:t>
            </a:r>
            <a:endParaRPr/>
          </a:p>
        </p:txBody>
      </p:sp>
      <p:sp>
        <p:nvSpPr>
          <p:cNvPr id="288" name="Google Shape;288;p12"/>
          <p:cNvSpPr txBox="1"/>
          <p:nvPr/>
        </p:nvSpPr>
        <p:spPr>
          <a:xfrm>
            <a:off x="8405034" y="7047388"/>
            <a:ext cx="4926595" cy="118647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Simplify the checkout process on the website; ensure multiple payment options are available and highlight first-time discounts</a:t>
            </a:r>
            <a:endParaRPr/>
          </a:p>
        </p:txBody>
      </p:sp>
      <p:sp>
        <p:nvSpPr>
          <p:cNvPr id="289" name="Google Shape;289;p12"/>
          <p:cNvSpPr txBox="1"/>
          <p:nvPr/>
        </p:nvSpPr>
        <p:spPr>
          <a:xfrm>
            <a:off x="730265" y="8919745"/>
            <a:ext cx="2542302" cy="494157"/>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1" i="0" lang="en-US" sz="3300" u="none" cap="none" strike="noStrike">
                <a:solidFill>
                  <a:srgbClr val="FFFFFF"/>
                </a:solidFill>
                <a:latin typeface="Arial"/>
                <a:ea typeface="Arial"/>
                <a:cs typeface="Arial"/>
                <a:sym typeface="Arial"/>
              </a:rPr>
              <a:t>Retention</a:t>
            </a:r>
            <a:endParaRPr/>
          </a:p>
        </p:txBody>
      </p:sp>
      <p:sp>
        <p:nvSpPr>
          <p:cNvPr id="290" name="Google Shape;290;p12"/>
          <p:cNvSpPr txBox="1"/>
          <p:nvPr/>
        </p:nvSpPr>
        <p:spPr>
          <a:xfrm>
            <a:off x="14019193" y="8818272"/>
            <a:ext cx="3507949" cy="59563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Stay connected with the brand and feel valued</a:t>
            </a:r>
            <a:endParaRPr/>
          </a:p>
        </p:txBody>
      </p:sp>
      <p:sp>
        <p:nvSpPr>
          <p:cNvPr id="291" name="Google Shape;291;p12"/>
          <p:cNvSpPr txBox="1"/>
          <p:nvPr/>
        </p:nvSpPr>
        <p:spPr>
          <a:xfrm>
            <a:off x="3805952" y="8795078"/>
            <a:ext cx="3986591" cy="89112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Follow-up emails, social media engagement, loyalty programs, customer surveys, WhatsApp</a:t>
            </a:r>
            <a:endParaRPr/>
          </a:p>
        </p:txBody>
      </p:sp>
      <p:sp>
        <p:nvSpPr>
          <p:cNvPr id="292" name="Google Shape;292;p12"/>
          <p:cNvSpPr txBox="1"/>
          <p:nvPr/>
        </p:nvSpPr>
        <p:spPr>
          <a:xfrm>
            <a:off x="8452812" y="8573584"/>
            <a:ext cx="4715645" cy="1186478"/>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Implement a loyalty program with exclusive offers, personalized follow-ups, and regular engagement on social media to foster community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3"/>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9497" l="0" r="0" t="-9499"/>
            </a:stretch>
          </a:blipFill>
          <a:ln>
            <a:noFill/>
          </a:ln>
        </p:spPr>
      </p:sp>
      <p:sp>
        <p:nvSpPr>
          <p:cNvPr id="298" name="Google Shape;298;p13"/>
          <p:cNvSpPr txBox="1"/>
          <p:nvPr/>
        </p:nvSpPr>
        <p:spPr>
          <a:xfrm>
            <a:off x="1057275" y="693523"/>
            <a:ext cx="6391722" cy="768350"/>
          </a:xfrm>
          <a:prstGeom prst="rect">
            <a:avLst/>
          </a:prstGeom>
          <a:noFill/>
          <a:ln>
            <a:noFill/>
          </a:ln>
        </p:spPr>
        <p:txBody>
          <a:bodyPr anchorCtr="0" anchor="t" bIns="0" lIns="0" spcFirstLastPara="1" rIns="0" wrap="square" tIns="0">
            <a:spAutoFit/>
          </a:bodyPr>
          <a:lstStyle/>
          <a:p>
            <a:pPr indent="0" lvl="0" marL="0" marR="0" rtl="0" algn="l">
              <a:lnSpc>
                <a:spcPct val="118003"/>
              </a:lnSpc>
              <a:spcBef>
                <a:spcPts val="0"/>
              </a:spcBef>
              <a:spcAft>
                <a:spcPts val="0"/>
              </a:spcAft>
              <a:buNone/>
            </a:pPr>
            <a:r>
              <a:rPr b="1" i="0" lang="en-US" sz="4999" u="none" cap="none" strike="noStrike">
                <a:solidFill>
                  <a:srgbClr val="8F4C06"/>
                </a:solidFill>
                <a:latin typeface="Arial"/>
                <a:ea typeface="Arial"/>
                <a:cs typeface="Arial"/>
                <a:sym typeface="Arial"/>
              </a:rPr>
              <a:t>Brand Mantra </a:t>
            </a:r>
            <a:endParaRPr/>
          </a:p>
        </p:txBody>
      </p:sp>
      <p:sp>
        <p:nvSpPr>
          <p:cNvPr id="299" name="Google Shape;299;p13"/>
          <p:cNvSpPr txBox="1"/>
          <p:nvPr/>
        </p:nvSpPr>
        <p:spPr>
          <a:xfrm>
            <a:off x="1057275" y="1452348"/>
            <a:ext cx="8187654" cy="464820"/>
          </a:xfrm>
          <a:prstGeom prst="rect">
            <a:avLst/>
          </a:prstGeom>
          <a:noFill/>
          <a:ln>
            <a:noFill/>
          </a:ln>
        </p:spPr>
        <p:txBody>
          <a:bodyPr anchorCtr="0" anchor="t" bIns="0" lIns="0" spcFirstLastPara="1" rIns="0" wrap="square" tIns="0">
            <a:spAutoFit/>
          </a:bodyPr>
          <a:lstStyle/>
          <a:p>
            <a:pPr indent="0" lvl="0" marL="0" marR="0" rtl="0" algn="l">
              <a:lnSpc>
                <a:spcPct val="118006"/>
              </a:lnSpc>
              <a:spcBef>
                <a:spcPts val="0"/>
              </a:spcBef>
              <a:spcAft>
                <a:spcPts val="0"/>
              </a:spcAft>
              <a:buNone/>
            </a:pPr>
            <a:r>
              <a:rPr b="0" i="0" lang="en-US" sz="2999" u="none" cap="none" strike="noStrike">
                <a:solidFill>
                  <a:srgbClr val="000000"/>
                </a:solidFill>
                <a:latin typeface="Arial"/>
                <a:ea typeface="Arial"/>
                <a:cs typeface="Arial"/>
                <a:sym typeface="Arial"/>
              </a:rPr>
              <a:t>Each piece contains a part of my heart </a:t>
            </a:r>
            <a:endParaRPr/>
          </a:p>
        </p:txBody>
      </p:sp>
      <p:sp>
        <p:nvSpPr>
          <p:cNvPr id="300" name="Google Shape;300;p13"/>
          <p:cNvSpPr txBox="1"/>
          <p:nvPr/>
        </p:nvSpPr>
        <p:spPr>
          <a:xfrm>
            <a:off x="1057275" y="2226207"/>
            <a:ext cx="11359010" cy="777875"/>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1" i="0" lang="en-US" sz="5000" u="none" cap="none" strike="noStrike">
                <a:solidFill>
                  <a:srgbClr val="8F4C06"/>
                </a:solidFill>
                <a:latin typeface="Arial"/>
                <a:ea typeface="Arial"/>
                <a:cs typeface="Arial"/>
                <a:sym typeface="Arial"/>
              </a:rPr>
              <a:t>Brand Positioning Statement </a:t>
            </a:r>
            <a:endParaRPr/>
          </a:p>
        </p:txBody>
      </p:sp>
      <p:sp>
        <p:nvSpPr>
          <p:cNvPr id="301" name="Google Shape;301;p13"/>
          <p:cNvSpPr txBox="1"/>
          <p:nvPr/>
        </p:nvSpPr>
        <p:spPr>
          <a:xfrm>
            <a:off x="1057275" y="3305707"/>
            <a:ext cx="16230600" cy="6274028"/>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1" i="0" lang="en-US" sz="3000" u="sng" cap="none" strike="noStrike">
                <a:solidFill>
                  <a:srgbClr val="72523B"/>
                </a:solidFill>
                <a:latin typeface="Arial"/>
                <a:ea typeface="Arial"/>
                <a:cs typeface="Arial"/>
                <a:sym typeface="Arial"/>
              </a:rPr>
              <a:t>To</a:t>
            </a:r>
            <a:r>
              <a:rPr b="1" i="0" lang="en-US" sz="3000" u="sng" cap="none" strike="noStrike">
                <a:solidFill>
                  <a:srgbClr val="000000"/>
                </a:solidFill>
                <a:latin typeface="Arial"/>
                <a:ea typeface="Arial"/>
                <a:cs typeface="Arial"/>
                <a:sym typeface="Arial"/>
              </a:rPr>
              <a:t> </a:t>
            </a:r>
            <a:endParaRPr/>
          </a:p>
          <a:p>
            <a:pPr indent="0" lvl="0" marL="0" marR="0" rtl="0" algn="l">
              <a:lnSpc>
                <a:spcPct val="117999"/>
              </a:lnSpc>
              <a:spcBef>
                <a:spcPts val="0"/>
              </a:spcBef>
              <a:spcAft>
                <a:spcPts val="0"/>
              </a:spcAft>
              <a:buNone/>
            </a:pPr>
            <a:r>
              <a:rPr b="0" i="0" lang="en-US" sz="3000" u="none" cap="none" strike="noStrike">
                <a:solidFill>
                  <a:srgbClr val="000000"/>
                </a:solidFill>
                <a:latin typeface="Arial"/>
                <a:ea typeface="Arial"/>
                <a:cs typeface="Arial"/>
                <a:sym typeface="Arial"/>
              </a:rPr>
              <a:t>Young women aged 18-30 in Dakahlia and Alexandria who value individuality, and exclusivity, and crave recognition on social media for their unique fashion choices.</a:t>
            </a:r>
            <a:endParaRPr/>
          </a:p>
          <a:p>
            <a:pPr indent="0" lvl="0" marL="0" marR="0" rtl="0" algn="l">
              <a:lnSpc>
                <a:spcPct val="117999"/>
              </a:lnSpc>
              <a:spcBef>
                <a:spcPts val="0"/>
              </a:spcBef>
              <a:spcAft>
                <a:spcPts val="0"/>
              </a:spcAft>
              <a:buNone/>
            </a:pPr>
            <a:r>
              <a:rPr b="1" i="0" lang="en-US" sz="3000" u="sng" cap="none" strike="noStrike">
                <a:solidFill>
                  <a:srgbClr val="72523B"/>
                </a:solidFill>
                <a:latin typeface="Arial"/>
                <a:ea typeface="Arial"/>
                <a:cs typeface="Arial"/>
                <a:sym typeface="Arial"/>
              </a:rPr>
              <a:t>Marmar is the</a:t>
            </a:r>
            <a:r>
              <a:rPr b="1" i="0" lang="en-US" sz="3000" u="none" cap="none" strike="noStrike">
                <a:solidFill>
                  <a:srgbClr val="72523B"/>
                </a:solidFill>
                <a:latin typeface="Arial"/>
                <a:ea typeface="Arial"/>
                <a:cs typeface="Arial"/>
                <a:sym typeface="Arial"/>
              </a:rPr>
              <a:t> </a:t>
            </a:r>
            <a:endParaRPr/>
          </a:p>
          <a:p>
            <a:pPr indent="0" lvl="0" marL="0" marR="0" rtl="0" algn="l">
              <a:lnSpc>
                <a:spcPct val="117999"/>
              </a:lnSpc>
              <a:spcBef>
                <a:spcPts val="0"/>
              </a:spcBef>
              <a:spcAft>
                <a:spcPts val="0"/>
              </a:spcAft>
              <a:buNone/>
            </a:pPr>
            <a:r>
              <a:rPr b="0" i="0" lang="en-US" sz="3000" u="none" cap="none" strike="noStrike">
                <a:solidFill>
                  <a:srgbClr val="000000"/>
                </a:solidFill>
                <a:latin typeface="Arial"/>
                <a:ea typeface="Arial"/>
                <a:cs typeface="Arial"/>
                <a:sym typeface="Arial"/>
              </a:rPr>
              <a:t>A handmade accessories brand.</a:t>
            </a:r>
            <a:endParaRPr/>
          </a:p>
          <a:p>
            <a:pPr indent="0" lvl="0" marL="0" marR="0" rtl="0" algn="l">
              <a:lnSpc>
                <a:spcPct val="117999"/>
              </a:lnSpc>
              <a:spcBef>
                <a:spcPts val="0"/>
              </a:spcBef>
              <a:spcAft>
                <a:spcPts val="0"/>
              </a:spcAft>
              <a:buNone/>
            </a:pPr>
            <a:r>
              <a:rPr b="1" i="0" lang="en-US" sz="3000" u="sng" cap="none" strike="noStrike">
                <a:solidFill>
                  <a:srgbClr val="72523B"/>
                </a:solidFill>
                <a:latin typeface="Arial"/>
                <a:ea typeface="Arial"/>
                <a:cs typeface="Arial"/>
                <a:sym typeface="Arial"/>
              </a:rPr>
              <a:t>That</a:t>
            </a:r>
            <a:r>
              <a:rPr b="0" i="0" lang="en-US" sz="3000" u="none" cap="none" strike="noStrike">
                <a:solidFill>
                  <a:srgbClr val="000000"/>
                </a:solidFill>
                <a:latin typeface="Arial"/>
                <a:ea typeface="Arial"/>
                <a:cs typeface="Arial"/>
                <a:sym typeface="Arial"/>
              </a:rPr>
              <a:t> </a:t>
            </a:r>
            <a:endParaRPr/>
          </a:p>
          <a:p>
            <a:pPr indent="0" lvl="0" marL="0" marR="0" rtl="0" algn="l">
              <a:lnSpc>
                <a:spcPct val="117999"/>
              </a:lnSpc>
              <a:spcBef>
                <a:spcPts val="0"/>
              </a:spcBef>
              <a:spcAft>
                <a:spcPts val="0"/>
              </a:spcAft>
              <a:buNone/>
            </a:pPr>
            <a:r>
              <a:rPr b="0" i="0" lang="en-US" sz="3000" u="none" cap="none" strike="noStrike">
                <a:solidFill>
                  <a:srgbClr val="000000"/>
                </a:solidFill>
                <a:latin typeface="Arial"/>
                <a:ea typeface="Arial"/>
                <a:cs typeface="Arial"/>
                <a:sym typeface="Arial"/>
              </a:rPr>
              <a:t>Provides one of a kind, fashion forward accessories that make you feel special and outstanding publicly on social media, helping you gain recognition and admiration from peers and influencers.</a:t>
            </a:r>
            <a:endParaRPr/>
          </a:p>
          <a:p>
            <a:pPr indent="0" lvl="0" marL="0" marR="0" rtl="0" algn="l">
              <a:lnSpc>
                <a:spcPct val="117999"/>
              </a:lnSpc>
              <a:spcBef>
                <a:spcPts val="0"/>
              </a:spcBef>
              <a:spcAft>
                <a:spcPts val="0"/>
              </a:spcAft>
              <a:buNone/>
            </a:pPr>
            <a:r>
              <a:rPr b="1" i="0" lang="en-US" sz="3000" u="sng" cap="none" strike="noStrike">
                <a:solidFill>
                  <a:srgbClr val="72523B"/>
                </a:solidFill>
                <a:latin typeface="Arial"/>
                <a:ea typeface="Arial"/>
                <a:cs typeface="Arial"/>
                <a:sym typeface="Arial"/>
              </a:rPr>
              <a:t>That’s because</a:t>
            </a:r>
            <a:endParaRPr/>
          </a:p>
          <a:p>
            <a:pPr indent="0" lvl="0" marL="0" marR="0" rtl="0" algn="l">
              <a:lnSpc>
                <a:spcPct val="117999"/>
              </a:lnSpc>
              <a:spcBef>
                <a:spcPts val="0"/>
              </a:spcBef>
              <a:spcAft>
                <a:spcPts val="0"/>
              </a:spcAft>
              <a:buNone/>
            </a:pPr>
            <a:r>
              <a:rPr b="0" i="0" lang="en-US" sz="3000" u="none" cap="none" strike="noStrike">
                <a:solidFill>
                  <a:srgbClr val="000000"/>
                </a:solidFill>
                <a:latin typeface="Arial"/>
                <a:ea typeface="Arial"/>
                <a:cs typeface="Arial"/>
                <a:sym typeface="Arial"/>
              </a:rPr>
              <a:t>Our unique, handcrafted designs ensure you're wearing something exclusive, making your style pop in every post.</a:t>
            </a:r>
            <a:endParaRPr/>
          </a:p>
          <a:p>
            <a:pPr indent="0" lvl="0" marL="0" marR="0" rtl="0" algn="l">
              <a:lnSpc>
                <a:spcPct val="117999"/>
              </a:lnSpc>
              <a:spcBef>
                <a:spcPts val="0"/>
              </a:spcBef>
              <a:spcAft>
                <a:spcPts val="0"/>
              </a:spcAft>
              <a:buNone/>
            </a:pPr>
            <a:r>
              <a:rPr b="0" i="0" lang="en-US" sz="3000" u="none" cap="none" strike="noStrike">
                <a:solidFill>
                  <a:srgbClr val="000000"/>
                </a:solidFill>
                <a:latin typeface="Arial"/>
                <a:ea typeface="Arial"/>
                <a:cs typeface="Arial"/>
                <a:sym typeface="Arial"/>
              </a:rPr>
              <a:t>Marmar’s limited edition pieces are perfect for sharing on social platforms, where your distinct fashion sense can be celebrated by your social circle and beyond.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9497" l="0" r="0" t="-9499"/>
            </a:stretch>
          </a:blipFill>
          <a:ln>
            <a:noFill/>
          </a:ln>
        </p:spPr>
      </p:sp>
      <p:grpSp>
        <p:nvGrpSpPr>
          <p:cNvPr id="307" name="Google Shape;307;p14"/>
          <p:cNvGrpSpPr/>
          <p:nvPr/>
        </p:nvGrpSpPr>
        <p:grpSpPr>
          <a:xfrm>
            <a:off x="2458840" y="2366797"/>
            <a:ext cx="13737587" cy="1000573"/>
            <a:chOff x="0" y="0"/>
            <a:chExt cx="647379" cy="47152"/>
          </a:xfrm>
        </p:grpSpPr>
        <p:sp>
          <p:nvSpPr>
            <p:cNvPr id="308" name="Google Shape;308;p14"/>
            <p:cNvSpPr/>
            <p:nvPr/>
          </p:nvSpPr>
          <p:spPr>
            <a:xfrm>
              <a:off x="0" y="0"/>
              <a:ext cx="647379" cy="47152"/>
            </a:xfrm>
            <a:custGeom>
              <a:rect b="b" l="l" r="r" t="t"/>
              <a:pathLst>
                <a:path extrusionOk="0" h="47152" w="647379">
                  <a:moveTo>
                    <a:pt x="19161" y="0"/>
                  </a:moveTo>
                  <a:lnTo>
                    <a:pt x="628218" y="0"/>
                  </a:lnTo>
                  <a:cubicBezTo>
                    <a:pt x="638800" y="0"/>
                    <a:pt x="647379" y="8579"/>
                    <a:pt x="647379" y="19161"/>
                  </a:cubicBezTo>
                  <a:lnTo>
                    <a:pt x="647379" y="27991"/>
                  </a:lnTo>
                  <a:cubicBezTo>
                    <a:pt x="647379" y="33072"/>
                    <a:pt x="645360" y="37946"/>
                    <a:pt x="641767" y="41540"/>
                  </a:cubicBezTo>
                  <a:cubicBezTo>
                    <a:pt x="638174" y="45133"/>
                    <a:pt x="633300" y="47152"/>
                    <a:pt x="628218" y="47152"/>
                  </a:cubicBezTo>
                  <a:lnTo>
                    <a:pt x="19161" y="47152"/>
                  </a:lnTo>
                  <a:cubicBezTo>
                    <a:pt x="8579" y="47152"/>
                    <a:pt x="0" y="38573"/>
                    <a:pt x="0" y="27991"/>
                  </a:cubicBezTo>
                  <a:lnTo>
                    <a:pt x="0" y="19161"/>
                  </a:lnTo>
                  <a:cubicBezTo>
                    <a:pt x="0" y="8579"/>
                    <a:pt x="8579" y="0"/>
                    <a:pt x="19161" y="0"/>
                  </a:cubicBezTo>
                  <a:close/>
                </a:path>
              </a:pathLst>
            </a:custGeom>
            <a:solidFill>
              <a:srgbClr val="ED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txBox="1"/>
            <p:nvPr/>
          </p:nvSpPr>
          <p:spPr>
            <a:xfrm>
              <a:off x="0" y="9525"/>
              <a:ext cx="647379" cy="37627"/>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14"/>
          <p:cNvGrpSpPr/>
          <p:nvPr/>
        </p:nvGrpSpPr>
        <p:grpSpPr>
          <a:xfrm>
            <a:off x="2767610" y="3254419"/>
            <a:ext cx="3597446" cy="5714010"/>
            <a:chOff x="0" y="0"/>
            <a:chExt cx="947476" cy="1504924"/>
          </a:xfrm>
        </p:grpSpPr>
        <p:sp>
          <p:nvSpPr>
            <p:cNvPr id="311" name="Google Shape;311;p14"/>
            <p:cNvSpPr/>
            <p:nvPr/>
          </p:nvSpPr>
          <p:spPr>
            <a:xfrm>
              <a:off x="0" y="0"/>
              <a:ext cx="947476" cy="1504924"/>
            </a:xfrm>
            <a:custGeom>
              <a:rect b="b" l="l" r="r" t="t"/>
              <a:pathLst>
                <a:path extrusionOk="0" h="1504924" w="947476">
                  <a:moveTo>
                    <a:pt x="109755" y="0"/>
                  </a:moveTo>
                  <a:lnTo>
                    <a:pt x="837720" y="0"/>
                  </a:lnTo>
                  <a:cubicBezTo>
                    <a:pt x="866829" y="0"/>
                    <a:pt x="894746" y="11563"/>
                    <a:pt x="915329" y="32147"/>
                  </a:cubicBezTo>
                  <a:cubicBezTo>
                    <a:pt x="935912" y="52730"/>
                    <a:pt x="947476" y="80646"/>
                    <a:pt x="947476" y="109755"/>
                  </a:cubicBezTo>
                  <a:lnTo>
                    <a:pt x="947476" y="1395169"/>
                  </a:lnTo>
                  <a:cubicBezTo>
                    <a:pt x="947476" y="1455785"/>
                    <a:pt x="898336" y="1504924"/>
                    <a:pt x="837720" y="1504924"/>
                  </a:cubicBezTo>
                  <a:lnTo>
                    <a:pt x="109755" y="1504924"/>
                  </a:lnTo>
                  <a:cubicBezTo>
                    <a:pt x="80646" y="1504924"/>
                    <a:pt x="52730" y="1493361"/>
                    <a:pt x="32147" y="1472778"/>
                  </a:cubicBezTo>
                  <a:cubicBezTo>
                    <a:pt x="11563" y="1452195"/>
                    <a:pt x="0" y="1424278"/>
                    <a:pt x="0" y="1395169"/>
                  </a:cubicBezTo>
                  <a:lnTo>
                    <a:pt x="0" y="109755"/>
                  </a:lnTo>
                  <a:cubicBezTo>
                    <a:pt x="0" y="80646"/>
                    <a:pt x="11563" y="52730"/>
                    <a:pt x="32147" y="32147"/>
                  </a:cubicBezTo>
                  <a:cubicBezTo>
                    <a:pt x="52730" y="11563"/>
                    <a:pt x="80646" y="0"/>
                    <a:pt x="109755" y="0"/>
                  </a:cubicBezTo>
                  <a:close/>
                </a:path>
              </a:pathLst>
            </a:custGeom>
            <a:solidFill>
              <a:srgbClr val="0B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txBox="1"/>
            <p:nvPr/>
          </p:nvSpPr>
          <p:spPr>
            <a:xfrm>
              <a:off x="0" y="9525"/>
              <a:ext cx="947476" cy="1495399"/>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13" name="Google Shape;313;p14"/>
          <p:cNvGraphicFramePr/>
          <p:nvPr/>
        </p:nvGraphicFramePr>
        <p:xfrm>
          <a:off x="2205873" y="2199130"/>
          <a:ext cx="3000000" cy="3000000"/>
        </p:xfrm>
        <a:graphic>
          <a:graphicData uri="http://schemas.openxmlformats.org/drawingml/2006/table">
            <a:tbl>
              <a:tblPr>
                <a:noFill/>
                <a:tableStyleId>{1E6ECED3-A324-47BE-B5F8-988C21909AFC}</a:tableStyleId>
              </a:tblPr>
              <a:tblGrid>
                <a:gridCol w="4589100"/>
                <a:gridCol w="4589100"/>
                <a:gridCol w="4589100"/>
              </a:tblGrid>
              <a:tr h="1392375">
                <a:tc>
                  <a:txBody>
                    <a:bodyPr/>
                    <a:lstStyle/>
                    <a:p>
                      <a:pPr indent="0" lvl="0" marL="0" marR="0" rtl="0" algn="ctr">
                        <a:lnSpc>
                          <a:spcPct val="140015"/>
                        </a:lnSpc>
                        <a:spcBef>
                          <a:spcPts val="0"/>
                        </a:spcBef>
                        <a:spcAft>
                          <a:spcPts val="0"/>
                        </a:spcAft>
                        <a:buNone/>
                      </a:pPr>
                      <a:r>
                        <a:rPr b="1" lang="en-US" sz="2664" u="none" cap="none" strike="noStrike">
                          <a:solidFill>
                            <a:srgbClr val="0B5652"/>
                          </a:solidFill>
                          <a:latin typeface="Arial"/>
                          <a:ea typeface="Arial"/>
                          <a:cs typeface="Arial"/>
                          <a:sym typeface="Arial"/>
                        </a:rPr>
                        <a:t>Tone of voice</a:t>
                      </a:r>
                      <a:endParaRPr sz="1100" u="none" cap="none" strike="noStrike"/>
                    </a:p>
                  </a:txBody>
                  <a:tcPr marT="190500" marB="190500" marR="190500" marL="190500" anchor="ctr">
                    <a:lnL cap="flat" cmpd="sng" w="9525">
                      <a:solidFill>
                        <a:srgbClr val="8F4C06"/>
                      </a:solidFill>
                      <a:prstDash val="solid"/>
                      <a:round/>
                      <a:headEnd len="sm" w="sm" type="none"/>
                      <a:tailEnd len="sm" w="sm" type="none"/>
                    </a:lnL>
                    <a:lnR cap="flat" cmpd="sng" w="9525">
                      <a:solidFill>
                        <a:srgbClr val="8F4C06"/>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8F4C06"/>
                      </a:solidFill>
                      <a:prstDash val="solid"/>
                      <a:round/>
                      <a:headEnd len="sm" w="sm" type="none"/>
                      <a:tailEnd len="sm" w="sm" type="none"/>
                    </a:lnB>
                  </a:tcPr>
                </a:tc>
                <a:tc>
                  <a:txBody>
                    <a:bodyPr/>
                    <a:lstStyle/>
                    <a:p>
                      <a:pPr indent="0" lvl="0" marL="0" marR="0" rtl="0" algn="ctr">
                        <a:lnSpc>
                          <a:spcPct val="140015"/>
                        </a:lnSpc>
                        <a:spcBef>
                          <a:spcPts val="0"/>
                        </a:spcBef>
                        <a:spcAft>
                          <a:spcPts val="0"/>
                        </a:spcAft>
                        <a:buNone/>
                      </a:pPr>
                      <a:r>
                        <a:rPr b="1" lang="en-US" sz="2664" u="none" cap="none" strike="noStrike">
                          <a:solidFill>
                            <a:srgbClr val="0B5652"/>
                          </a:solidFill>
                          <a:latin typeface="Arial"/>
                          <a:ea typeface="Arial"/>
                          <a:cs typeface="Arial"/>
                          <a:sym typeface="Arial"/>
                        </a:rPr>
                        <a:t>DO</a:t>
                      </a:r>
                      <a:endParaRPr sz="1100" u="none" cap="none" strike="noStrike"/>
                    </a:p>
                  </a:txBody>
                  <a:tcPr marT="190500" marB="190500" marR="190500" marL="190500" anchor="ctr">
                    <a:lnL cap="flat" cmpd="sng" w="9525">
                      <a:solidFill>
                        <a:srgbClr val="8F4C06"/>
                      </a:solidFill>
                      <a:prstDash val="solid"/>
                      <a:round/>
                      <a:headEnd len="sm" w="sm" type="none"/>
                      <a:tailEnd len="sm" w="sm" type="none"/>
                    </a:lnL>
                    <a:lnR cap="flat" cmpd="sng" w="9525">
                      <a:solidFill>
                        <a:srgbClr val="8F4C06"/>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8F4C06"/>
                      </a:solidFill>
                      <a:prstDash val="solid"/>
                      <a:round/>
                      <a:headEnd len="sm" w="sm" type="none"/>
                      <a:tailEnd len="sm" w="sm" type="none"/>
                    </a:lnB>
                  </a:tcPr>
                </a:tc>
                <a:tc>
                  <a:txBody>
                    <a:bodyPr/>
                    <a:lstStyle/>
                    <a:p>
                      <a:pPr indent="0" lvl="0" marL="0" marR="0" rtl="0" algn="ctr">
                        <a:lnSpc>
                          <a:spcPct val="140015"/>
                        </a:lnSpc>
                        <a:spcBef>
                          <a:spcPts val="0"/>
                        </a:spcBef>
                        <a:spcAft>
                          <a:spcPts val="0"/>
                        </a:spcAft>
                        <a:buNone/>
                      </a:pPr>
                      <a:r>
                        <a:rPr b="1" lang="en-US" sz="2664" u="none" cap="none" strike="noStrike">
                          <a:solidFill>
                            <a:srgbClr val="0B5652"/>
                          </a:solidFill>
                          <a:latin typeface="Arial"/>
                          <a:ea typeface="Arial"/>
                          <a:cs typeface="Arial"/>
                          <a:sym typeface="Arial"/>
                        </a:rPr>
                        <a:t>Don’t</a:t>
                      </a:r>
                      <a:endParaRPr sz="1100" u="none" cap="none" strike="noStrike"/>
                    </a:p>
                  </a:txBody>
                  <a:tcPr marT="190500" marB="190500" marR="190500" marL="190500" anchor="ctr">
                    <a:lnL cap="flat" cmpd="sng" w="9525">
                      <a:solidFill>
                        <a:srgbClr val="8F4C06"/>
                      </a:solidFill>
                      <a:prstDash val="solid"/>
                      <a:round/>
                      <a:headEnd len="sm" w="sm" type="none"/>
                      <a:tailEnd len="sm" w="sm" type="none"/>
                    </a:lnL>
                    <a:lnR cap="flat" cmpd="sng" w="9525">
                      <a:solidFill>
                        <a:srgbClr val="8F4C06"/>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8F4C06"/>
                      </a:solidFill>
                      <a:prstDash val="solid"/>
                      <a:round/>
                      <a:headEnd len="sm" w="sm" type="none"/>
                      <a:tailEnd len="sm" w="sm" type="none"/>
                    </a:lnB>
                  </a:tcPr>
                </a:tc>
              </a:tr>
              <a:tr h="1392375">
                <a:tc>
                  <a:txBody>
                    <a:bodyPr/>
                    <a:lstStyle/>
                    <a:p>
                      <a:pPr indent="0" lvl="0" marL="0" marR="0" rtl="0" algn="ctr">
                        <a:lnSpc>
                          <a:spcPct val="140022"/>
                        </a:lnSpc>
                        <a:spcBef>
                          <a:spcPts val="0"/>
                        </a:spcBef>
                        <a:spcAft>
                          <a:spcPts val="0"/>
                        </a:spcAft>
                        <a:buNone/>
                      </a:pPr>
                      <a:r>
                        <a:rPr b="1" lang="en-US" sz="1799" u="none" cap="none" strike="noStrike">
                          <a:solidFill>
                            <a:srgbClr val="EDE2CC"/>
                          </a:solidFill>
                          <a:latin typeface="Arial"/>
                          <a:ea typeface="Arial"/>
                          <a:cs typeface="Arial"/>
                          <a:sym typeface="Arial"/>
                        </a:rPr>
                        <a:t>Warm and Friendly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Use conversational language that feels approachable.</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Avoid formal or stiff language that feels distant.</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8F4C06"/>
                      </a:solidFill>
                      <a:prstDash val="solid"/>
                      <a:round/>
                      <a:headEnd len="sm" w="sm" type="none"/>
                      <a:tailEnd len="sm" w="sm" type="none"/>
                    </a:lnT>
                    <a:lnB cap="flat" cmpd="sng" w="9525">
                      <a:solidFill>
                        <a:srgbClr val="000000"/>
                      </a:solidFill>
                      <a:prstDash val="solid"/>
                      <a:round/>
                      <a:headEnd len="sm" w="sm" type="none"/>
                      <a:tailEnd len="sm" w="sm" type="none"/>
                    </a:lnB>
                  </a:tcPr>
                </a:tc>
              </a:tr>
              <a:tr h="1392375">
                <a:tc>
                  <a:txBody>
                    <a:bodyPr/>
                    <a:lstStyle/>
                    <a:p>
                      <a:pPr indent="0" lvl="0" marL="0" marR="0" rtl="0" algn="ctr">
                        <a:lnSpc>
                          <a:spcPct val="140022"/>
                        </a:lnSpc>
                        <a:spcBef>
                          <a:spcPts val="0"/>
                        </a:spcBef>
                        <a:spcAft>
                          <a:spcPts val="0"/>
                        </a:spcAft>
                        <a:buNone/>
                      </a:pPr>
                      <a:r>
                        <a:rPr b="1" lang="en-US" sz="1799" u="none" cap="none" strike="noStrike">
                          <a:solidFill>
                            <a:srgbClr val="EDE2CC"/>
                          </a:solidFill>
                          <a:latin typeface="Arial"/>
                          <a:ea typeface="Arial"/>
                          <a:cs typeface="Arial"/>
                          <a:sym typeface="Arial"/>
                        </a:rPr>
                        <a:t>Authentic and Passionate</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Share the stories behind your products and artisans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Don’t exaggerate or misrepresent the craftsmanship.</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41050">
                <a:tc>
                  <a:txBody>
                    <a:bodyPr/>
                    <a:lstStyle/>
                    <a:p>
                      <a:pPr indent="0" lvl="0" marL="0" marR="0" rtl="0" algn="ctr">
                        <a:lnSpc>
                          <a:spcPct val="140022"/>
                        </a:lnSpc>
                        <a:spcBef>
                          <a:spcPts val="0"/>
                        </a:spcBef>
                        <a:spcAft>
                          <a:spcPts val="0"/>
                        </a:spcAft>
                        <a:buNone/>
                      </a:pPr>
                      <a:r>
                        <a:rPr b="1" lang="en-US" sz="1799" u="none" cap="none" strike="noStrike">
                          <a:solidFill>
                            <a:srgbClr val="EDE2CC"/>
                          </a:solidFill>
                          <a:latin typeface="Arial"/>
                          <a:ea typeface="Arial"/>
                          <a:cs typeface="Arial"/>
                          <a:sym typeface="Arial"/>
                        </a:rPr>
                        <a:t>Inspirational and Empowering</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Encourage self-expression and uniqueness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Don’t undermine your audience’s individuality.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41050">
                <a:tc>
                  <a:txBody>
                    <a:bodyPr/>
                    <a:lstStyle/>
                    <a:p>
                      <a:pPr indent="0" lvl="0" marL="0" marR="0" rtl="0" algn="ctr">
                        <a:lnSpc>
                          <a:spcPct val="140022"/>
                        </a:lnSpc>
                        <a:spcBef>
                          <a:spcPts val="0"/>
                        </a:spcBef>
                        <a:spcAft>
                          <a:spcPts val="0"/>
                        </a:spcAft>
                        <a:buNone/>
                      </a:pPr>
                      <a:r>
                        <a:rPr b="1" lang="en-US" sz="1799" u="none" cap="none" strike="noStrike">
                          <a:solidFill>
                            <a:srgbClr val="EDE2CC"/>
                          </a:solidFill>
                          <a:latin typeface="Arial"/>
                          <a:ea typeface="Arial"/>
                          <a:cs typeface="Arial"/>
                          <a:sym typeface="Arial"/>
                        </a:rPr>
                        <a:t>Trendy and Youthful</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Incorporate playful language and contemporary references.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Avoid outdated slang or overly complex terms.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4" name="Google Shape;314;p14"/>
          <p:cNvSpPr txBox="1"/>
          <p:nvPr/>
        </p:nvSpPr>
        <p:spPr>
          <a:xfrm>
            <a:off x="1402963" y="650875"/>
            <a:ext cx="15482074"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0B5652"/>
                </a:solidFill>
                <a:latin typeface="Arial"/>
                <a:ea typeface="Arial"/>
                <a:cs typeface="Arial"/>
                <a:sym typeface="Arial"/>
              </a:rPr>
              <a:t>TONE OF VOICE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7" l="0" r="0" t="-9499"/>
            </a:stretch>
          </a:blipFill>
          <a:ln>
            <a:noFill/>
          </a:ln>
        </p:spPr>
      </p:sp>
      <p:sp>
        <p:nvSpPr>
          <p:cNvPr id="320" name="Google Shape;320;p15"/>
          <p:cNvSpPr txBox="1"/>
          <p:nvPr/>
        </p:nvSpPr>
        <p:spPr>
          <a:xfrm>
            <a:off x="0" y="294609"/>
            <a:ext cx="18288000" cy="8841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500" u="none" cap="none" strike="noStrike">
                <a:solidFill>
                  <a:srgbClr val="8F4C06"/>
                </a:solidFill>
                <a:latin typeface="Arial"/>
                <a:ea typeface="Arial"/>
                <a:cs typeface="Arial"/>
                <a:sym typeface="Arial"/>
              </a:rPr>
              <a:t>Brand story </a:t>
            </a:r>
            <a:endParaRPr/>
          </a:p>
        </p:txBody>
      </p:sp>
      <p:sp>
        <p:nvSpPr>
          <p:cNvPr id="321" name="Google Shape;321;p15"/>
          <p:cNvSpPr txBox="1"/>
          <p:nvPr/>
        </p:nvSpPr>
        <p:spPr>
          <a:xfrm>
            <a:off x="9958808" y="1866637"/>
            <a:ext cx="9525" cy="224155"/>
          </a:xfrm>
          <a:prstGeom prst="rect">
            <a:avLst/>
          </a:prstGeom>
          <a:noFill/>
          <a:ln>
            <a:noFill/>
          </a:ln>
        </p:spPr>
        <p:txBody>
          <a:bodyPr anchorCtr="0" anchor="t" bIns="0" lIns="0" spcFirstLastPara="1" rIns="0" wrap="square" tIns="0">
            <a:spAutoFit/>
          </a:bodyPr>
          <a:lstStyle/>
          <a:p>
            <a:pPr indent="0" lvl="0" marL="0" marR="0" rtl="0" algn="ctr">
              <a:lnSpc>
                <a:spcPct val="10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2" name="Google Shape;322;p15"/>
          <p:cNvSpPr txBox="1"/>
          <p:nvPr/>
        </p:nvSpPr>
        <p:spPr>
          <a:xfrm>
            <a:off x="9704459" y="3588628"/>
            <a:ext cx="9525" cy="300355"/>
          </a:xfrm>
          <a:prstGeom prst="rect">
            <a:avLst/>
          </a:prstGeom>
          <a:noFill/>
          <a:ln>
            <a:noFill/>
          </a:ln>
        </p:spPr>
        <p:txBody>
          <a:bodyPr anchorCtr="0" anchor="t" bIns="0" lIns="0" spcFirstLastPara="1" rIns="0" wrap="square" tIns="0">
            <a:sp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3" name="Google Shape;323;p15"/>
          <p:cNvSpPr txBox="1"/>
          <p:nvPr/>
        </p:nvSpPr>
        <p:spPr>
          <a:xfrm>
            <a:off x="899238" y="1766881"/>
            <a:ext cx="16489525" cy="7807325"/>
          </a:xfrm>
          <a:prstGeom prst="rect">
            <a:avLst/>
          </a:prstGeom>
          <a:noFill/>
          <a:ln>
            <a:noFill/>
          </a:ln>
        </p:spPr>
        <p:txBody>
          <a:bodyPr anchorCtr="0" anchor="t" bIns="0" lIns="0" spcFirstLastPara="1" rIns="0" wrap="square" tIns="0">
            <a:spAutoFit/>
          </a:bodyPr>
          <a:lstStyle/>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كان يا ما كان، كان في بنت صغيرة اسمها أمينة، حياتها كانت عادية زي أي بنت. بتلعب بالعرايس وبتعيش أيامها بشكل طبيعي. لكن كان عندها حاجة مميزة... من وهي عندها خمس سنين، كانت بتحب الإبرة والخيط، ومش مجرد حب عادي، دا كان حب كبير اوي .</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في يوم، مامتها شافتها وهي بتخيط هدوم للعرايس بتاعتها، ومن هنا بدأت تلاحظ إن بنتها عندها موهبة مش عادية. كان الموضوع أكتر من مجرد لعبة، كان بداية نداء لمغامرة جديدة في عالم الإكسسوارات والهاند ميد .</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في الأول، أمينة مكنتش متأكدة هي هتعمل إيه بالموهبه دي. كانت بتستمتع وهي بتعمل حاجات بسيطة بخيط وخرز من المكتبة بتاعت عمها، بس مكنتش عارفة إزاي تحول ده لحاجة أكبر.</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هنا بتيجي بنت خالتها يسر في الصورة. يسر كانت قريبة من أمينة جداً، وخالتها كانت مدرسة اقتصاد منزلي ، وبتعلمها النسيج والخيوط. يسر وأمينة كانوا دايماً بيتعلموا مع بعض، كل واحدة كانت بتكتشف حاجة جديدة وبتشاركها مع التانية. كانوا بيساعدوا بعض في كل خطوة، وده كان بيخليهم يطوروا مهاراتهم وإبداعهم كل يوم في عالم الهاند ميد.</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بعد ما أمينة اتعلمت كتير هي و يسر، قررت تاخد خطوة جديدة. قررت إنها تبدأ فعلاً تعمل تصميمات مميزة بإيديها، مش بس لنفسها، لكن كمان لحاجات ممكن تفرح بيها الناس. هنا، بدأت رحلة أمينة الحقيقية في عالم الهاند ميد .</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rPr b="0" i="0" lang="en-US" sz="2499" u="none" cap="none" strike="noStrike">
                <a:solidFill>
                  <a:srgbClr val="000000"/>
                </a:solidFill>
                <a:latin typeface="Arial"/>
                <a:ea typeface="Arial"/>
                <a:cs typeface="Arial"/>
                <a:sym typeface="Arial"/>
                <a:rtl val="1"/>
              </a:rPr>
              <a:t>أمينة ويسر بدأوا يعملوا مع بعض مشاريع صغيرة. كانوا بيتعلموا مع بعض وبيعدوا تحديات كتير. كل غرزة وكل تصميم كان بيحكي حكاية. قابلوا صعوبات كتير، من اختيار الخامات لحد تعلم أساليب جديدة. بس كل تحدي كان بيخليهم أقوى.</a:t>
            </a:r>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18007"/>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3DC"/>
        </a:solidFill>
      </p:bgPr>
    </p:bg>
    <p:spTree>
      <p:nvGrpSpPr>
        <p:cNvPr id="327" name="Shape 327"/>
        <p:cNvGrpSpPr/>
        <p:nvPr/>
      </p:nvGrpSpPr>
      <p:grpSpPr>
        <a:xfrm>
          <a:off x="0" y="0"/>
          <a:ext cx="0" cy="0"/>
          <a:chOff x="0" y="0"/>
          <a:chExt cx="0" cy="0"/>
        </a:xfrm>
      </p:grpSpPr>
      <p:sp>
        <p:nvSpPr>
          <p:cNvPr id="328" name="Google Shape;328;p16"/>
          <p:cNvSpPr txBox="1"/>
          <p:nvPr/>
        </p:nvSpPr>
        <p:spPr>
          <a:xfrm>
            <a:off x="0" y="263624"/>
            <a:ext cx="18288000" cy="8841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6500" u="none" cap="none" strike="noStrike">
                <a:solidFill>
                  <a:srgbClr val="8F4C06"/>
                </a:solidFill>
                <a:latin typeface="Arial"/>
                <a:ea typeface="Arial"/>
                <a:cs typeface="Arial"/>
                <a:sym typeface="Arial"/>
              </a:rPr>
              <a:t>Brand story </a:t>
            </a:r>
            <a:endParaRPr/>
          </a:p>
        </p:txBody>
      </p:sp>
      <p:sp>
        <p:nvSpPr>
          <p:cNvPr id="329" name="Google Shape;329;p16"/>
          <p:cNvSpPr txBox="1"/>
          <p:nvPr/>
        </p:nvSpPr>
        <p:spPr>
          <a:xfrm>
            <a:off x="745518" y="981075"/>
            <a:ext cx="16796964" cy="9186838"/>
          </a:xfrm>
          <a:prstGeom prst="rect">
            <a:avLst/>
          </a:prstGeom>
          <a:noFill/>
          <a:ln>
            <a:noFill/>
          </a:ln>
        </p:spPr>
        <p:txBody>
          <a:bodyPr anchorCtr="0" anchor="t" bIns="0" lIns="0" spcFirstLastPara="1" rIns="0" wrap="square" tIns="0">
            <a:spAutoFit/>
          </a:bodyPr>
          <a:lstStyle/>
          <a:p>
            <a:pPr indent="0" lvl="0" marL="0" marR="0" rtl="1"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وفي يوم، جت لحظة التحدي الكبير. أمينة ويسر قرروا يحولوا الشغف ده لبيزنس حقيقي. دي كانت اللحظة اللي فيها قرروا يبدأوا البراند بتاعهم . التحدي كان في إنهم يقنعوا الناس إن كل قطعة بيعملوها مميزة فعلا وفيها جزء من روحهم.</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أول مرة يبيعوا منتجاتهم، كانت تجربة مليانة خوف وشك. هل الناس هتقدر تعبهم وحبهم للهاند ميد ؟ هل الناس هتشوف الجمال اللي هما شايفينه؟ كانت لحظة اختبار حقيقية ليهم.</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بس النتيجة كانت مبهرة ! الناس حبوا منتجاتهم ، وبدأوا يشتروا ويطلبوا أكتر. كل حد اشترى حاجة من "مرمر" كان بيحس إنه مش مجرد بيشتري إكسسوار، لكن بيشتري جزء من حكاية أمينة ويسر.</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دلوقتي، أمينة ويسر رجعوا للعالم بتاعهم القديم، لكن مع فرق كبير. هما دلوقتي أصحاب براند ناجح ، وبيبيعوا حاجات فيها جزء منهم وشغفهم بالهاند ميد . </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مع كل قطعة بيبيعوها، بيحسوا إنهم بيحققوا حلمهم . شافوا إزاي حلمهم من وهم صغيرين بقى حقيقة. كل تصميم، كل خرزة، بتحكي قصة جديدة. رحلة طويلة بدأت من الطفولة وحلم صغير بقى براند كبير .</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ودلوقتي، براند "مرمر" مش مجرد إكسسوارات هاندميد. دي قصة حلم اتحول لحقيقة . وكل حد يشتري منهم بيبقى جزء من الحكاية دي. شعارهم بيقول: "</a:t>
            </a:r>
            <a:r>
              <a:rPr b="0" i="0" lang="en-US" sz="2499" u="none" cap="none" strike="noStrike">
                <a:solidFill>
                  <a:srgbClr val="000000"/>
                </a:solidFill>
                <a:latin typeface="Arial"/>
                <a:ea typeface="Arial"/>
                <a:cs typeface="Arial"/>
                <a:sym typeface="Arial"/>
              </a:rPr>
              <a:t>Each piece contains a part of my heart</a:t>
            </a:r>
            <a:r>
              <a:rPr b="0" i="0" lang="en-US" sz="2499" u="none" cap="none" strike="noStrike">
                <a:solidFill>
                  <a:srgbClr val="000000"/>
                </a:solidFill>
                <a:latin typeface="Arial"/>
                <a:ea typeface="Arial"/>
                <a:cs typeface="Arial"/>
                <a:sym typeface="Arial"/>
                <a:rtl val="1"/>
              </a:rPr>
              <a:t>"، وفعلاً دا مش مجرد شعار، دا حقيقة بنعيشها مع كل عميل جديد.</a:t>
            </a:r>
            <a:endParaRPr/>
          </a:p>
          <a:p>
            <a:pPr indent="0" lvl="0" marL="0" marR="0" rtl="1"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tl val="1"/>
              </a:rPr>
              <a:t>ومن هنا بتبدأ الحكاية من جديد مع كل حد يختار "مرمر". </a:t>
            </a:r>
            <a:endParaRPr/>
          </a:p>
          <a:p>
            <a:pPr indent="0" lvl="0" marL="0" marR="0" rtl="1" algn="ctr">
              <a:lnSpc>
                <a:spcPct val="140016"/>
              </a:lnSpc>
              <a:spcBef>
                <a:spcPts val="0"/>
              </a:spcBef>
              <a:spcAft>
                <a:spcPts val="0"/>
              </a:spcAft>
              <a:buNone/>
            </a:pPr>
            <a:r>
              <a:t/>
            </a:r>
            <a:endParaRPr b="0" i="0" sz="2499" u="none" cap="none" strike="noStrike">
              <a:solidFill>
                <a:srgbClr val="000000"/>
              </a:solidFill>
              <a:latin typeface="Arial"/>
              <a:ea typeface="Arial"/>
              <a:cs typeface="Arial"/>
              <a:sym typeface="Arial"/>
              <a:rtl val="1"/>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7"/>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9498" l="0" r="0" t="-9499"/>
            </a:stretch>
          </a:blipFill>
          <a:ln>
            <a:noFill/>
          </a:ln>
        </p:spPr>
      </p:sp>
      <p:sp>
        <p:nvSpPr>
          <p:cNvPr id="335" name="Google Shape;335;p17"/>
          <p:cNvSpPr/>
          <p:nvPr/>
        </p:nvSpPr>
        <p:spPr>
          <a:xfrm>
            <a:off x="4581305" y="-1330131"/>
            <a:ext cx="4581305" cy="10287000"/>
          </a:xfrm>
          <a:custGeom>
            <a:rect b="b" l="l" r="r" t="t"/>
            <a:pathLst>
              <a:path extrusionOk="0" h="1593725" w="709764">
                <a:moveTo>
                  <a:pt x="0" y="0"/>
                </a:moveTo>
                <a:lnTo>
                  <a:pt x="709764" y="0"/>
                </a:lnTo>
                <a:lnTo>
                  <a:pt x="709764" y="1593725"/>
                </a:lnTo>
                <a:lnTo>
                  <a:pt x="0" y="1593725"/>
                </a:lnTo>
                <a:close/>
              </a:path>
            </a:pathLst>
          </a:custGeom>
          <a:blipFill rotWithShape="1">
            <a:blip r:embed="rId4">
              <a:alphaModFix/>
            </a:blip>
            <a:stretch>
              <a:fillRect b="0" l="-24845" r="-24843" t="0"/>
            </a:stretch>
          </a:blipFill>
          <a:ln>
            <a:noFill/>
          </a:ln>
        </p:spPr>
      </p:sp>
      <p:sp>
        <p:nvSpPr>
          <p:cNvPr id="336" name="Google Shape;336;p17"/>
          <p:cNvSpPr/>
          <p:nvPr/>
        </p:nvSpPr>
        <p:spPr>
          <a:xfrm>
            <a:off x="0" y="-714945"/>
            <a:ext cx="4581305" cy="10287000"/>
          </a:xfrm>
          <a:custGeom>
            <a:rect b="b" l="l" r="r" t="t"/>
            <a:pathLst>
              <a:path extrusionOk="0" h="1593725" w="709764">
                <a:moveTo>
                  <a:pt x="0" y="0"/>
                </a:moveTo>
                <a:lnTo>
                  <a:pt x="709764" y="0"/>
                </a:lnTo>
                <a:lnTo>
                  <a:pt x="709764" y="1593725"/>
                </a:lnTo>
                <a:lnTo>
                  <a:pt x="0" y="1593725"/>
                </a:lnTo>
                <a:close/>
              </a:path>
            </a:pathLst>
          </a:custGeom>
          <a:blipFill rotWithShape="1">
            <a:blip r:embed="rId5">
              <a:alphaModFix/>
            </a:blip>
            <a:stretch>
              <a:fillRect b="0" l="-61851" r="-61851" t="0"/>
            </a:stretch>
          </a:blipFill>
          <a:ln>
            <a:noFill/>
          </a:ln>
        </p:spPr>
      </p:sp>
      <p:sp>
        <p:nvSpPr>
          <p:cNvPr id="337" name="Google Shape;337;p17"/>
          <p:cNvSpPr/>
          <p:nvPr/>
        </p:nvSpPr>
        <p:spPr>
          <a:xfrm>
            <a:off x="9144000" y="-517577"/>
            <a:ext cx="4581305" cy="10287000"/>
          </a:xfrm>
          <a:custGeom>
            <a:rect b="b" l="l" r="r" t="t"/>
            <a:pathLst>
              <a:path extrusionOk="0" h="1593725" w="709764">
                <a:moveTo>
                  <a:pt x="0" y="0"/>
                </a:moveTo>
                <a:lnTo>
                  <a:pt x="709764" y="0"/>
                </a:lnTo>
                <a:lnTo>
                  <a:pt x="709764" y="1593725"/>
                </a:lnTo>
                <a:lnTo>
                  <a:pt x="0" y="1593725"/>
                </a:lnTo>
                <a:close/>
              </a:path>
            </a:pathLst>
          </a:custGeom>
          <a:blipFill rotWithShape="1">
            <a:blip r:embed="rId6">
              <a:alphaModFix/>
            </a:blip>
            <a:stretch>
              <a:fillRect b="0" l="-24845" r="-24843" t="0"/>
            </a:stretch>
          </a:blipFill>
          <a:ln>
            <a:noFill/>
          </a:ln>
        </p:spPr>
      </p:sp>
      <p:sp>
        <p:nvSpPr>
          <p:cNvPr id="338" name="Google Shape;338;p17"/>
          <p:cNvSpPr/>
          <p:nvPr/>
        </p:nvSpPr>
        <p:spPr>
          <a:xfrm>
            <a:off x="13743914" y="-1498549"/>
            <a:ext cx="4581305" cy="10287000"/>
          </a:xfrm>
          <a:custGeom>
            <a:rect b="b" l="l" r="r" t="t"/>
            <a:pathLst>
              <a:path extrusionOk="0" h="1593725" w="709764">
                <a:moveTo>
                  <a:pt x="0" y="0"/>
                </a:moveTo>
                <a:lnTo>
                  <a:pt x="709764" y="0"/>
                </a:lnTo>
                <a:lnTo>
                  <a:pt x="709764" y="1593725"/>
                </a:lnTo>
                <a:lnTo>
                  <a:pt x="0" y="1593725"/>
                </a:lnTo>
                <a:close/>
              </a:path>
            </a:pathLst>
          </a:custGeom>
          <a:blipFill rotWithShape="1">
            <a:blip r:embed="rId7">
              <a:alphaModFix/>
            </a:blip>
            <a:stretch>
              <a:fillRect b="0" l="-34015" r="-91565" t="0"/>
            </a:stretch>
          </a:blipFill>
          <a:ln>
            <a:noFill/>
          </a:ln>
        </p:spPr>
      </p:sp>
      <p:sp>
        <p:nvSpPr>
          <p:cNvPr id="339" name="Google Shape;339;p17"/>
          <p:cNvSpPr/>
          <p:nvPr/>
        </p:nvSpPr>
        <p:spPr>
          <a:xfrm>
            <a:off x="-117462" y="305149"/>
            <a:ext cx="19870473" cy="10158779"/>
          </a:xfrm>
          <a:custGeom>
            <a:rect b="b" l="l" r="r" t="t"/>
            <a:pathLst>
              <a:path extrusionOk="0" h="10158779" w="19870473">
                <a:moveTo>
                  <a:pt x="0" y="0"/>
                </a:moveTo>
                <a:lnTo>
                  <a:pt x="19870472" y="0"/>
                </a:lnTo>
                <a:lnTo>
                  <a:pt x="19870472" y="10158779"/>
                </a:lnTo>
                <a:lnTo>
                  <a:pt x="0" y="10158779"/>
                </a:lnTo>
                <a:lnTo>
                  <a:pt x="0" y="0"/>
                </a:lnTo>
                <a:close/>
              </a:path>
            </a:pathLst>
          </a:custGeom>
          <a:blipFill rotWithShape="1">
            <a:blip r:embed="rId8">
              <a:alphaModFix/>
            </a:blip>
            <a:stretch>
              <a:fillRect b="0" l="0" r="0" t="0"/>
            </a:stretch>
          </a:blipFill>
          <a:ln>
            <a:noFill/>
          </a:ln>
        </p:spPr>
      </p:sp>
      <p:grpSp>
        <p:nvGrpSpPr>
          <p:cNvPr id="340" name="Google Shape;340;p17"/>
          <p:cNvGrpSpPr/>
          <p:nvPr/>
        </p:nvGrpSpPr>
        <p:grpSpPr>
          <a:xfrm>
            <a:off x="1204264" y="6485955"/>
            <a:ext cx="15879472" cy="3086100"/>
            <a:chOff x="0" y="0"/>
            <a:chExt cx="21172629" cy="4114800"/>
          </a:xfrm>
        </p:grpSpPr>
        <p:grpSp>
          <p:nvGrpSpPr>
            <p:cNvPr id="341" name="Google Shape;341;p17"/>
            <p:cNvGrpSpPr/>
            <p:nvPr/>
          </p:nvGrpSpPr>
          <p:grpSpPr>
            <a:xfrm>
              <a:off x="0" y="0"/>
              <a:ext cx="21172629" cy="4114800"/>
              <a:chOff x="0" y="0"/>
              <a:chExt cx="4182248" cy="812800"/>
            </a:xfrm>
          </p:grpSpPr>
          <p:sp>
            <p:nvSpPr>
              <p:cNvPr id="342" name="Google Shape;342;p17"/>
              <p:cNvSpPr/>
              <p:nvPr/>
            </p:nvSpPr>
            <p:spPr>
              <a:xfrm>
                <a:off x="0" y="0"/>
                <a:ext cx="4182248" cy="812800"/>
              </a:xfrm>
              <a:custGeom>
                <a:rect b="b" l="l" r="r" t="t"/>
                <a:pathLst>
                  <a:path extrusionOk="0" h="812800" w="4182248">
                    <a:moveTo>
                      <a:pt x="0" y="0"/>
                    </a:moveTo>
                    <a:lnTo>
                      <a:pt x="4182248" y="0"/>
                    </a:lnTo>
                    <a:lnTo>
                      <a:pt x="4182248" y="812800"/>
                    </a:lnTo>
                    <a:lnTo>
                      <a:pt x="0" y="812800"/>
                    </a:lnTo>
                    <a:close/>
                  </a:path>
                </a:pathLst>
              </a:custGeom>
              <a:solidFill>
                <a:srgbClr val="000000">
                  <a:alpha val="0"/>
                </a:srgbClr>
              </a:solidFill>
              <a:ln cap="sq" cmpd="sng" w="19050">
                <a:solidFill>
                  <a:srgbClr val="EDE2CC"/>
                </a:solidFill>
                <a:prstDash val="solid"/>
                <a:miter lim="8000"/>
                <a:headEnd len="sm" w="sm" type="none"/>
                <a:tailEnd len="sm" w="sm" type="none"/>
              </a:ln>
            </p:spPr>
          </p:sp>
          <p:sp>
            <p:nvSpPr>
              <p:cNvPr id="343" name="Google Shape;343;p17"/>
              <p:cNvSpPr txBox="1"/>
              <p:nvPr/>
            </p:nvSpPr>
            <p:spPr>
              <a:xfrm>
                <a:off x="0" y="0"/>
                <a:ext cx="4182248" cy="812800"/>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17"/>
            <p:cNvSpPr txBox="1"/>
            <p:nvPr/>
          </p:nvSpPr>
          <p:spPr>
            <a:xfrm>
              <a:off x="373580" y="219419"/>
              <a:ext cx="20425470" cy="347704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US" sz="15456" u="none" cap="none" strike="noStrike">
                  <a:solidFill>
                    <a:srgbClr val="FFFFFF"/>
                  </a:solidFill>
                  <a:latin typeface="Arial"/>
                  <a:ea typeface="Arial"/>
                  <a:cs typeface="Arial"/>
                  <a:sym typeface="Arial"/>
                </a:rPr>
                <a:t>OUR PRODUCTS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7" l="0" r="0" t="-9499"/>
            </a:stretch>
          </a:blipFill>
          <a:ln>
            <a:noFill/>
          </a:ln>
        </p:spPr>
      </p:sp>
      <p:sp>
        <p:nvSpPr>
          <p:cNvPr id="350" name="Google Shape;350;p18"/>
          <p:cNvSpPr/>
          <p:nvPr/>
        </p:nvSpPr>
        <p:spPr>
          <a:xfrm>
            <a:off x="601733" y="417046"/>
            <a:ext cx="4913837" cy="9452909"/>
          </a:xfrm>
          <a:custGeom>
            <a:rect b="b" l="l" r="r" t="t"/>
            <a:pathLst>
              <a:path extrusionOk="0" h="1464503" w="761282">
                <a:moveTo>
                  <a:pt x="36237" y="0"/>
                </a:moveTo>
                <a:lnTo>
                  <a:pt x="725045" y="0"/>
                </a:lnTo>
                <a:cubicBezTo>
                  <a:pt x="745058" y="0"/>
                  <a:pt x="761282" y="16224"/>
                  <a:pt x="761282" y="36237"/>
                </a:cubicBezTo>
                <a:lnTo>
                  <a:pt x="761282" y="1428266"/>
                </a:lnTo>
                <a:cubicBezTo>
                  <a:pt x="761282" y="1437876"/>
                  <a:pt x="757464" y="1447093"/>
                  <a:pt x="750668" y="1453889"/>
                </a:cubicBezTo>
                <a:cubicBezTo>
                  <a:pt x="743873" y="1460685"/>
                  <a:pt x="734655" y="1464503"/>
                  <a:pt x="725045" y="1464503"/>
                </a:cubicBezTo>
                <a:lnTo>
                  <a:pt x="36237" y="1464503"/>
                </a:lnTo>
                <a:cubicBezTo>
                  <a:pt x="16224" y="1464503"/>
                  <a:pt x="0" y="1448279"/>
                  <a:pt x="0" y="1428266"/>
                </a:cubicBezTo>
                <a:lnTo>
                  <a:pt x="0" y="36237"/>
                </a:lnTo>
                <a:cubicBezTo>
                  <a:pt x="0" y="26627"/>
                  <a:pt x="3818" y="17409"/>
                  <a:pt x="10614" y="10614"/>
                </a:cubicBezTo>
                <a:cubicBezTo>
                  <a:pt x="17409" y="3818"/>
                  <a:pt x="26627" y="0"/>
                  <a:pt x="36237" y="0"/>
                </a:cubicBezTo>
                <a:close/>
              </a:path>
            </a:pathLst>
          </a:custGeom>
          <a:blipFill rotWithShape="1">
            <a:blip r:embed="rId4">
              <a:alphaModFix/>
            </a:blip>
            <a:stretch>
              <a:fillRect b="0" l="-5804" r="-580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770215" y="417046"/>
            <a:ext cx="5246370" cy="6094328"/>
          </a:xfrm>
          <a:custGeom>
            <a:rect b="b" l="l" r="r" t="t"/>
            <a:pathLst>
              <a:path extrusionOk="0" h="944171" w="812800">
                <a:moveTo>
                  <a:pt x="33940" y="0"/>
                </a:moveTo>
                <a:lnTo>
                  <a:pt x="778860" y="0"/>
                </a:lnTo>
                <a:cubicBezTo>
                  <a:pt x="797604" y="0"/>
                  <a:pt x="812800" y="15196"/>
                  <a:pt x="812800" y="33940"/>
                </a:cubicBezTo>
                <a:lnTo>
                  <a:pt x="812800" y="910230"/>
                </a:lnTo>
                <a:cubicBezTo>
                  <a:pt x="812800" y="919232"/>
                  <a:pt x="809224" y="927865"/>
                  <a:pt x="802859" y="934230"/>
                </a:cubicBezTo>
                <a:cubicBezTo>
                  <a:pt x="796494" y="940595"/>
                  <a:pt x="787861" y="944171"/>
                  <a:pt x="778860" y="944171"/>
                </a:cubicBezTo>
                <a:lnTo>
                  <a:pt x="33940" y="944171"/>
                </a:lnTo>
                <a:cubicBezTo>
                  <a:pt x="15196" y="944171"/>
                  <a:pt x="0" y="928975"/>
                  <a:pt x="0" y="910230"/>
                </a:cubicBezTo>
                <a:lnTo>
                  <a:pt x="0" y="33940"/>
                </a:lnTo>
                <a:cubicBezTo>
                  <a:pt x="0" y="15196"/>
                  <a:pt x="15196" y="0"/>
                  <a:pt x="33940" y="0"/>
                </a:cubicBezTo>
                <a:close/>
              </a:path>
            </a:pathLst>
          </a:custGeom>
          <a:blipFill rotWithShape="1">
            <a:blip r:embed="rId5">
              <a:alphaModFix/>
            </a:blip>
            <a:stretch>
              <a:fillRect b="0" l="-688" r="-68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12356764" y="417046"/>
            <a:ext cx="5246370" cy="6094328"/>
          </a:xfrm>
          <a:custGeom>
            <a:rect b="b" l="l" r="r" t="t"/>
            <a:pathLst>
              <a:path extrusionOk="0" h="944171" w="812800">
                <a:moveTo>
                  <a:pt x="33940" y="0"/>
                </a:moveTo>
                <a:lnTo>
                  <a:pt x="778860" y="0"/>
                </a:lnTo>
                <a:cubicBezTo>
                  <a:pt x="797604" y="0"/>
                  <a:pt x="812800" y="15196"/>
                  <a:pt x="812800" y="33940"/>
                </a:cubicBezTo>
                <a:lnTo>
                  <a:pt x="812800" y="910230"/>
                </a:lnTo>
                <a:cubicBezTo>
                  <a:pt x="812800" y="919232"/>
                  <a:pt x="809224" y="927865"/>
                  <a:pt x="802859" y="934230"/>
                </a:cubicBezTo>
                <a:cubicBezTo>
                  <a:pt x="796494" y="940595"/>
                  <a:pt x="787861" y="944171"/>
                  <a:pt x="778860" y="944171"/>
                </a:cubicBezTo>
                <a:lnTo>
                  <a:pt x="33940" y="944171"/>
                </a:lnTo>
                <a:cubicBezTo>
                  <a:pt x="15196" y="944171"/>
                  <a:pt x="0" y="928975"/>
                  <a:pt x="0" y="910230"/>
                </a:cubicBezTo>
                <a:lnTo>
                  <a:pt x="0" y="33940"/>
                </a:lnTo>
                <a:cubicBezTo>
                  <a:pt x="0" y="15196"/>
                  <a:pt x="15196" y="0"/>
                  <a:pt x="33940" y="0"/>
                </a:cubicBezTo>
                <a:close/>
              </a:path>
            </a:pathLst>
          </a:custGeom>
          <a:blipFill rotWithShape="1">
            <a:blip r:embed="rId6">
              <a:alphaModFix/>
            </a:blip>
            <a:stretch>
              <a:fillRect b="-6242" l="-4962" r="0" t="-624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6325785" y="6819680"/>
            <a:ext cx="11381598" cy="2818881"/>
          </a:xfrm>
          <a:custGeom>
            <a:rect b="b" l="l" r="r" t="t"/>
            <a:pathLst>
              <a:path extrusionOk="0" h="436718" w="1763307">
                <a:moveTo>
                  <a:pt x="15645" y="0"/>
                </a:moveTo>
                <a:lnTo>
                  <a:pt x="1747663" y="0"/>
                </a:lnTo>
                <a:cubicBezTo>
                  <a:pt x="1756303" y="0"/>
                  <a:pt x="1763307" y="7004"/>
                  <a:pt x="1763307" y="15645"/>
                </a:cubicBezTo>
                <a:lnTo>
                  <a:pt x="1763307" y="421074"/>
                </a:lnTo>
                <a:cubicBezTo>
                  <a:pt x="1763307" y="429714"/>
                  <a:pt x="1756303" y="436718"/>
                  <a:pt x="1747663" y="436718"/>
                </a:cubicBezTo>
                <a:lnTo>
                  <a:pt x="15645" y="436718"/>
                </a:lnTo>
                <a:cubicBezTo>
                  <a:pt x="7004" y="436718"/>
                  <a:pt x="0" y="429714"/>
                  <a:pt x="0" y="421074"/>
                </a:cubicBezTo>
                <a:lnTo>
                  <a:pt x="0" y="15645"/>
                </a:lnTo>
                <a:cubicBezTo>
                  <a:pt x="0" y="7004"/>
                  <a:pt x="7004" y="0"/>
                  <a:pt x="15645" y="0"/>
                </a:cubicBezTo>
                <a:close/>
              </a:path>
            </a:pathLst>
          </a:custGeom>
          <a:blipFill rotWithShape="1">
            <a:blip r:embed="rId7">
              <a:alphaModFix/>
            </a:blip>
            <a:stretch>
              <a:fillRect b="0" l="0" r="-4568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7" l="0" r="0" t="-9499"/>
            </a:stretch>
          </a:blipFill>
          <a:ln>
            <a:noFill/>
          </a:ln>
        </p:spPr>
      </p:sp>
      <p:grpSp>
        <p:nvGrpSpPr>
          <p:cNvPr id="359" name="Google Shape;359;p19"/>
          <p:cNvGrpSpPr/>
          <p:nvPr/>
        </p:nvGrpSpPr>
        <p:grpSpPr>
          <a:xfrm>
            <a:off x="3322240" y="2413285"/>
            <a:ext cx="11871162" cy="1341310"/>
            <a:chOff x="0" y="0"/>
            <a:chExt cx="559424" cy="63209"/>
          </a:xfrm>
        </p:grpSpPr>
        <p:sp>
          <p:nvSpPr>
            <p:cNvPr id="360" name="Google Shape;360;p19"/>
            <p:cNvSpPr/>
            <p:nvPr/>
          </p:nvSpPr>
          <p:spPr>
            <a:xfrm>
              <a:off x="0" y="0"/>
              <a:ext cx="559424" cy="63209"/>
            </a:xfrm>
            <a:custGeom>
              <a:rect b="b" l="l" r="r" t="t"/>
              <a:pathLst>
                <a:path extrusionOk="0" h="63209" w="559424">
                  <a:moveTo>
                    <a:pt x="22174" y="0"/>
                  </a:moveTo>
                  <a:lnTo>
                    <a:pt x="537251" y="0"/>
                  </a:lnTo>
                  <a:cubicBezTo>
                    <a:pt x="549497" y="0"/>
                    <a:pt x="559424" y="9927"/>
                    <a:pt x="559424" y="22174"/>
                  </a:cubicBezTo>
                  <a:lnTo>
                    <a:pt x="559424" y="41035"/>
                  </a:lnTo>
                  <a:cubicBezTo>
                    <a:pt x="559424" y="53281"/>
                    <a:pt x="549497" y="63209"/>
                    <a:pt x="537251" y="63209"/>
                  </a:cubicBezTo>
                  <a:lnTo>
                    <a:pt x="22174" y="63209"/>
                  </a:lnTo>
                  <a:cubicBezTo>
                    <a:pt x="9927" y="63209"/>
                    <a:pt x="0" y="53281"/>
                    <a:pt x="0" y="41035"/>
                  </a:cubicBezTo>
                  <a:lnTo>
                    <a:pt x="0" y="22174"/>
                  </a:lnTo>
                  <a:cubicBezTo>
                    <a:pt x="0" y="9927"/>
                    <a:pt x="9927" y="0"/>
                    <a:pt x="22174" y="0"/>
                  </a:cubicBezTo>
                  <a:close/>
                </a:path>
              </a:pathLst>
            </a:custGeom>
            <a:solidFill>
              <a:srgbClr val="ED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txBox="1"/>
            <p:nvPr/>
          </p:nvSpPr>
          <p:spPr>
            <a:xfrm>
              <a:off x="0" y="9525"/>
              <a:ext cx="559424" cy="53684"/>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19"/>
          <p:cNvGrpSpPr/>
          <p:nvPr/>
        </p:nvGrpSpPr>
        <p:grpSpPr>
          <a:xfrm>
            <a:off x="3322240" y="3754595"/>
            <a:ext cx="2446833" cy="5751874"/>
            <a:chOff x="0" y="0"/>
            <a:chExt cx="644433" cy="1514897"/>
          </a:xfrm>
        </p:grpSpPr>
        <p:sp>
          <p:nvSpPr>
            <p:cNvPr id="363" name="Google Shape;363;p19"/>
            <p:cNvSpPr/>
            <p:nvPr/>
          </p:nvSpPr>
          <p:spPr>
            <a:xfrm>
              <a:off x="0" y="0"/>
              <a:ext cx="644433" cy="1514897"/>
            </a:xfrm>
            <a:custGeom>
              <a:rect b="b" l="l" r="r" t="t"/>
              <a:pathLst>
                <a:path extrusionOk="0" h="1514897" w="644433">
                  <a:moveTo>
                    <a:pt x="161367" y="0"/>
                  </a:moveTo>
                  <a:lnTo>
                    <a:pt x="483066" y="0"/>
                  </a:lnTo>
                  <a:cubicBezTo>
                    <a:pt x="572187" y="0"/>
                    <a:pt x="644433" y="72246"/>
                    <a:pt x="644433" y="161367"/>
                  </a:cubicBezTo>
                  <a:lnTo>
                    <a:pt x="644433" y="1353530"/>
                  </a:lnTo>
                  <a:cubicBezTo>
                    <a:pt x="644433" y="1442650"/>
                    <a:pt x="572187" y="1514897"/>
                    <a:pt x="483066" y="1514897"/>
                  </a:cubicBezTo>
                  <a:lnTo>
                    <a:pt x="161367" y="1514897"/>
                  </a:lnTo>
                  <a:cubicBezTo>
                    <a:pt x="72246" y="1514897"/>
                    <a:pt x="0" y="1442650"/>
                    <a:pt x="0" y="1353530"/>
                  </a:cubicBezTo>
                  <a:lnTo>
                    <a:pt x="0" y="161367"/>
                  </a:lnTo>
                  <a:cubicBezTo>
                    <a:pt x="0" y="72246"/>
                    <a:pt x="72246" y="0"/>
                    <a:pt x="161367" y="0"/>
                  </a:cubicBezTo>
                  <a:close/>
                </a:path>
              </a:pathLst>
            </a:custGeom>
            <a:solidFill>
              <a:srgbClr val="725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txBox="1"/>
            <p:nvPr/>
          </p:nvSpPr>
          <p:spPr>
            <a:xfrm>
              <a:off x="0" y="0"/>
              <a:ext cx="644433" cy="1514897"/>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65" name="Google Shape;365;p19"/>
          <p:cNvGraphicFramePr/>
          <p:nvPr/>
        </p:nvGraphicFramePr>
        <p:xfrm>
          <a:off x="2820117" y="2128791"/>
          <a:ext cx="3000000" cy="3000000"/>
        </p:xfrm>
        <a:graphic>
          <a:graphicData uri="http://schemas.openxmlformats.org/drawingml/2006/table">
            <a:tbl>
              <a:tblPr>
                <a:noFill/>
                <a:tableStyleId>{1E6ECED3-A324-47BE-B5F8-988C21909AFC}</a:tableStyleId>
              </a:tblPr>
              <a:tblGrid>
                <a:gridCol w="3410250"/>
                <a:gridCol w="3225200"/>
                <a:gridCol w="3208975"/>
                <a:gridCol w="2803325"/>
              </a:tblGrid>
              <a:tr h="1915650">
                <a:tc>
                  <a:txBody>
                    <a:bodyPr/>
                    <a:lstStyle/>
                    <a:p>
                      <a:pPr indent="0" lvl="0" marL="0" marR="0" rtl="0" algn="ctr">
                        <a:lnSpc>
                          <a:spcPct val="140013"/>
                        </a:lnSpc>
                        <a:spcBef>
                          <a:spcPts val="0"/>
                        </a:spcBef>
                        <a:spcAft>
                          <a:spcPts val="0"/>
                        </a:spcAft>
                        <a:buNone/>
                      </a:pPr>
                      <a:r>
                        <a:rPr b="1" lang="en-US" sz="2999" u="none" cap="none" strike="noStrike">
                          <a:solidFill>
                            <a:srgbClr val="8F4C06"/>
                          </a:solidFill>
                          <a:latin typeface="Arial"/>
                          <a:ea typeface="Arial"/>
                          <a:cs typeface="Arial"/>
                          <a:sym typeface="Arial"/>
                        </a:rPr>
                        <a:t>keywords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b="1" lang="en-US" sz="2399" u="none" cap="none" strike="noStrike">
                          <a:solidFill>
                            <a:srgbClr val="8F4C06"/>
                          </a:solidFill>
                          <a:latin typeface="Arial"/>
                          <a:ea typeface="Arial"/>
                          <a:cs typeface="Arial"/>
                          <a:sym typeface="Arial"/>
                        </a:rPr>
                        <a:t>monthly searches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8F4C06"/>
                          </a:solidFill>
                          <a:latin typeface="Arial"/>
                          <a:ea typeface="Arial"/>
                          <a:cs typeface="Arial"/>
                          <a:sym typeface="Arial"/>
                        </a:rPr>
                        <a:t>Change over three months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8F4C06"/>
                          </a:solidFill>
                          <a:latin typeface="Arial"/>
                          <a:ea typeface="Arial"/>
                          <a:cs typeface="Arial"/>
                          <a:sym typeface="Arial"/>
                        </a:rPr>
                        <a:t>Change compared to previous year</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1565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al"/>
                          <a:ea typeface="Arial"/>
                          <a:cs typeface="Arial"/>
                          <a:sym typeface="Arial"/>
                          <a:rtl val="1"/>
                        </a:rPr>
                        <a:t>شنط هاند ميد</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10k-1k</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Arial"/>
                          <a:ea typeface="Arial"/>
                          <a:cs typeface="Arial"/>
                          <a:sym typeface="Arial"/>
                        </a:rPr>
                        <a:t>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1565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mo"/>
                          <a:ea typeface="Arimo"/>
                          <a:cs typeface="Arimo"/>
                          <a:sym typeface="Arimo"/>
                          <a:rtl val="1"/>
                        </a:rPr>
                        <a:t>شنط لولي هاند ميد</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10k-1k</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Arial"/>
                          <a:ea typeface="Arial"/>
                          <a:cs typeface="Arial"/>
                          <a:sym typeface="Arial"/>
                        </a:rPr>
                        <a:t>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+900%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1565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mo"/>
                          <a:ea typeface="Arimo"/>
                          <a:cs typeface="Arimo"/>
                          <a:sym typeface="Arimo"/>
                          <a:rtl val="1"/>
                        </a:rPr>
                        <a:t>خرز اكسسوارات</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10k-1k</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Arial"/>
                          <a:ea typeface="Arial"/>
                          <a:cs typeface="Arial"/>
                          <a:sym typeface="Arial"/>
                        </a:rPr>
                        <a:t>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499" u="none" cap="none" strike="noStrike">
                          <a:solidFill>
                            <a:srgbClr val="000000"/>
                          </a:solidFill>
                          <a:latin typeface="Arial"/>
                          <a:ea typeface="Arial"/>
                          <a:cs typeface="Arial"/>
                          <a:sym typeface="Arial"/>
                        </a:rPr>
                        <a:t>0%</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66" name="Google Shape;366;p19"/>
          <p:cNvSpPr txBox="1"/>
          <p:nvPr/>
        </p:nvSpPr>
        <p:spPr>
          <a:xfrm>
            <a:off x="1402963" y="650875"/>
            <a:ext cx="15482074"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TOP KEYWORDS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7" l="0" r="0" t="-9499"/>
            </a:stretch>
          </a:blipFill>
          <a:ln>
            <a:noFill/>
          </a:ln>
        </p:spPr>
      </p:sp>
      <p:sp>
        <p:nvSpPr>
          <p:cNvPr id="95" name="Google Shape;95;p2"/>
          <p:cNvSpPr/>
          <p:nvPr/>
        </p:nvSpPr>
        <p:spPr>
          <a:xfrm rot="-5400000">
            <a:off x="5504688" y="5125212"/>
            <a:ext cx="7315200" cy="36576"/>
          </a:xfrm>
          <a:custGeom>
            <a:rect b="b" l="l" r="r" t="t"/>
            <a:pathLst>
              <a:path extrusionOk="0" h="36576" w="7315200">
                <a:moveTo>
                  <a:pt x="0" y="0"/>
                </a:moveTo>
                <a:lnTo>
                  <a:pt x="7315200" y="0"/>
                </a:lnTo>
                <a:lnTo>
                  <a:pt x="7315200" y="36576"/>
                </a:lnTo>
                <a:lnTo>
                  <a:pt x="0" y="36576"/>
                </a:lnTo>
                <a:lnTo>
                  <a:pt x="0" y="0"/>
                </a:lnTo>
                <a:close/>
              </a:path>
            </a:pathLst>
          </a:custGeom>
          <a:blipFill rotWithShape="1">
            <a:blip r:embed="rId4">
              <a:alphaModFix/>
            </a:blip>
            <a:stretch>
              <a:fillRect b="0" l="0" r="0" t="0"/>
            </a:stretch>
          </a:blipFill>
          <a:ln>
            <a:noFill/>
          </a:ln>
        </p:spPr>
      </p:sp>
      <p:sp>
        <p:nvSpPr>
          <p:cNvPr id="96" name="Google Shape;96;p2"/>
          <p:cNvSpPr/>
          <p:nvPr/>
        </p:nvSpPr>
        <p:spPr>
          <a:xfrm>
            <a:off x="10729415" y="3668455"/>
            <a:ext cx="5132645" cy="5132645"/>
          </a:xfrm>
          <a:custGeom>
            <a:rect b="b" l="l" r="r" t="t"/>
            <a:pathLst>
              <a:path extrusionOk="0" h="5132645" w="5132645">
                <a:moveTo>
                  <a:pt x="0" y="0"/>
                </a:moveTo>
                <a:lnTo>
                  <a:pt x="5132645" y="0"/>
                </a:lnTo>
                <a:lnTo>
                  <a:pt x="5132645" y="5132645"/>
                </a:lnTo>
                <a:lnTo>
                  <a:pt x="0" y="5132645"/>
                </a:lnTo>
                <a:lnTo>
                  <a:pt x="0" y="0"/>
                </a:lnTo>
                <a:close/>
              </a:path>
            </a:pathLst>
          </a:custGeom>
          <a:blipFill rotWithShape="1">
            <a:blip r:embed="rId5">
              <a:alphaModFix/>
            </a:blip>
            <a:stretch>
              <a:fillRect b="0" l="0" r="0" t="0"/>
            </a:stretch>
          </a:blipFill>
          <a:ln cap="sq" cmpd="sng" w="104775">
            <a:solidFill>
              <a:srgbClr val="FFFFFF"/>
            </a:solidFill>
            <a:prstDash val="solid"/>
            <a:miter lim="8000"/>
            <a:headEnd len="sm" w="sm" type="none"/>
            <a:tailEnd len="sm" w="sm" type="none"/>
          </a:ln>
        </p:spPr>
      </p:sp>
      <p:sp>
        <p:nvSpPr>
          <p:cNvPr id="97" name="Google Shape;97;p2"/>
          <p:cNvSpPr txBox="1"/>
          <p:nvPr/>
        </p:nvSpPr>
        <p:spPr>
          <a:xfrm>
            <a:off x="1028700" y="4102100"/>
            <a:ext cx="7245329"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BRAND NAME:</a:t>
            </a:r>
            <a:endParaRPr/>
          </a:p>
        </p:txBody>
      </p:sp>
      <p:sp>
        <p:nvSpPr>
          <p:cNvPr id="98" name="Google Shape;98;p2"/>
          <p:cNvSpPr txBox="1"/>
          <p:nvPr/>
        </p:nvSpPr>
        <p:spPr>
          <a:xfrm>
            <a:off x="9566904" y="2199352"/>
            <a:ext cx="7457668"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BRAND LOGO:</a:t>
            </a:r>
            <a:endParaRPr/>
          </a:p>
        </p:txBody>
      </p:sp>
      <p:sp>
        <p:nvSpPr>
          <p:cNvPr id="99" name="Google Shape;99;p2"/>
          <p:cNvSpPr txBox="1"/>
          <p:nvPr/>
        </p:nvSpPr>
        <p:spPr>
          <a:xfrm>
            <a:off x="2304060" y="5429250"/>
            <a:ext cx="4694608"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MARMAR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3DC"/>
        </a:solidFill>
      </p:bgPr>
    </p:bg>
    <p:spTree>
      <p:nvGrpSpPr>
        <p:cNvPr id="370" name="Shape 370"/>
        <p:cNvGrpSpPr/>
        <p:nvPr/>
      </p:nvGrpSpPr>
      <p:grpSpPr>
        <a:xfrm>
          <a:off x="0" y="0"/>
          <a:ext cx="0" cy="0"/>
          <a:chOff x="0" y="0"/>
          <a:chExt cx="0" cy="0"/>
        </a:xfrm>
      </p:grpSpPr>
      <p:sp>
        <p:nvSpPr>
          <p:cNvPr id="371" name="Google Shape;371;p20"/>
          <p:cNvSpPr txBox="1"/>
          <p:nvPr/>
        </p:nvSpPr>
        <p:spPr>
          <a:xfrm>
            <a:off x="1028700" y="373066"/>
            <a:ext cx="16230600" cy="15405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900" u="none" cap="none" strike="noStrike">
                <a:solidFill>
                  <a:srgbClr val="0B5652"/>
                </a:solidFill>
                <a:latin typeface="Arial"/>
                <a:ea typeface="Arial"/>
                <a:cs typeface="Arial"/>
                <a:sym typeface="Arial"/>
              </a:rPr>
              <a:t>CONTENT CALENDAR</a:t>
            </a:r>
            <a:endParaRPr/>
          </a:p>
          <a:p>
            <a:pPr indent="0" lvl="0" marL="0" marR="0" rtl="0" algn="ctr">
              <a:lnSpc>
                <a:spcPct val="100000"/>
              </a:lnSpc>
              <a:spcBef>
                <a:spcPts val="0"/>
              </a:spcBef>
              <a:spcAft>
                <a:spcPts val="0"/>
              </a:spcAft>
              <a:buNone/>
            </a:pPr>
            <a:r>
              <a:rPr b="0" i="0" lang="en-US" sz="5900" u="none" cap="none" strike="noStrike">
                <a:solidFill>
                  <a:srgbClr val="0B5652"/>
                </a:solidFill>
                <a:latin typeface="Arial"/>
                <a:ea typeface="Arial"/>
                <a:cs typeface="Arial"/>
                <a:sym typeface="Arial"/>
              </a:rPr>
              <a:t>(INSTGRAM)</a:t>
            </a:r>
            <a:endParaRPr/>
          </a:p>
        </p:txBody>
      </p:sp>
      <p:grpSp>
        <p:nvGrpSpPr>
          <p:cNvPr id="372" name="Google Shape;372;p20"/>
          <p:cNvGrpSpPr/>
          <p:nvPr/>
        </p:nvGrpSpPr>
        <p:grpSpPr>
          <a:xfrm>
            <a:off x="3322240" y="2413285"/>
            <a:ext cx="11871162" cy="1341310"/>
            <a:chOff x="0" y="0"/>
            <a:chExt cx="559424" cy="63209"/>
          </a:xfrm>
        </p:grpSpPr>
        <p:sp>
          <p:nvSpPr>
            <p:cNvPr id="373" name="Google Shape;373;p20"/>
            <p:cNvSpPr/>
            <p:nvPr/>
          </p:nvSpPr>
          <p:spPr>
            <a:xfrm>
              <a:off x="0" y="0"/>
              <a:ext cx="559424" cy="63209"/>
            </a:xfrm>
            <a:custGeom>
              <a:rect b="b" l="l" r="r" t="t"/>
              <a:pathLst>
                <a:path extrusionOk="0" h="63209" w="559424">
                  <a:moveTo>
                    <a:pt x="22174" y="0"/>
                  </a:moveTo>
                  <a:lnTo>
                    <a:pt x="537251" y="0"/>
                  </a:lnTo>
                  <a:cubicBezTo>
                    <a:pt x="549497" y="0"/>
                    <a:pt x="559424" y="9927"/>
                    <a:pt x="559424" y="22174"/>
                  </a:cubicBezTo>
                  <a:lnTo>
                    <a:pt x="559424" y="41035"/>
                  </a:lnTo>
                  <a:cubicBezTo>
                    <a:pt x="559424" y="53281"/>
                    <a:pt x="549497" y="63209"/>
                    <a:pt x="537251" y="63209"/>
                  </a:cubicBezTo>
                  <a:lnTo>
                    <a:pt x="22174" y="63209"/>
                  </a:lnTo>
                  <a:cubicBezTo>
                    <a:pt x="9927" y="63209"/>
                    <a:pt x="0" y="53281"/>
                    <a:pt x="0" y="41035"/>
                  </a:cubicBezTo>
                  <a:lnTo>
                    <a:pt x="0" y="22174"/>
                  </a:lnTo>
                  <a:cubicBezTo>
                    <a:pt x="0" y="9927"/>
                    <a:pt x="9927" y="0"/>
                    <a:pt x="22174" y="0"/>
                  </a:cubicBezTo>
                  <a:close/>
                </a:path>
              </a:pathLst>
            </a:custGeom>
            <a:solidFill>
              <a:srgbClr val="ED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txBox="1"/>
            <p:nvPr/>
          </p:nvSpPr>
          <p:spPr>
            <a:xfrm>
              <a:off x="0" y="9525"/>
              <a:ext cx="559424" cy="53684"/>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5" name="Google Shape;375;p20"/>
          <p:cNvGrpSpPr/>
          <p:nvPr/>
        </p:nvGrpSpPr>
        <p:grpSpPr>
          <a:xfrm>
            <a:off x="3322240" y="3754595"/>
            <a:ext cx="2446833" cy="6330911"/>
            <a:chOff x="0" y="0"/>
            <a:chExt cx="644433" cy="1667400"/>
          </a:xfrm>
        </p:grpSpPr>
        <p:sp>
          <p:nvSpPr>
            <p:cNvPr id="376" name="Google Shape;376;p20"/>
            <p:cNvSpPr/>
            <p:nvPr/>
          </p:nvSpPr>
          <p:spPr>
            <a:xfrm>
              <a:off x="0" y="0"/>
              <a:ext cx="644433" cy="1667400"/>
            </a:xfrm>
            <a:custGeom>
              <a:rect b="b" l="l" r="r" t="t"/>
              <a:pathLst>
                <a:path extrusionOk="0" h="1667400" w="644433">
                  <a:moveTo>
                    <a:pt x="161367" y="0"/>
                  </a:moveTo>
                  <a:lnTo>
                    <a:pt x="483066" y="0"/>
                  </a:lnTo>
                  <a:cubicBezTo>
                    <a:pt x="572187" y="0"/>
                    <a:pt x="644433" y="72246"/>
                    <a:pt x="644433" y="161367"/>
                  </a:cubicBezTo>
                  <a:lnTo>
                    <a:pt x="644433" y="1506033"/>
                  </a:lnTo>
                  <a:cubicBezTo>
                    <a:pt x="644433" y="1595154"/>
                    <a:pt x="572187" y="1667400"/>
                    <a:pt x="483066" y="1667400"/>
                  </a:cubicBezTo>
                  <a:lnTo>
                    <a:pt x="161367" y="1667400"/>
                  </a:lnTo>
                  <a:cubicBezTo>
                    <a:pt x="72246" y="1667400"/>
                    <a:pt x="0" y="1595154"/>
                    <a:pt x="0" y="1506033"/>
                  </a:cubicBezTo>
                  <a:lnTo>
                    <a:pt x="0" y="161367"/>
                  </a:lnTo>
                  <a:cubicBezTo>
                    <a:pt x="0" y="72246"/>
                    <a:pt x="72246" y="0"/>
                    <a:pt x="161367" y="0"/>
                  </a:cubicBezTo>
                  <a:close/>
                </a:path>
              </a:pathLst>
            </a:custGeom>
            <a:solidFill>
              <a:srgbClr val="0B56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txBox="1"/>
            <p:nvPr/>
          </p:nvSpPr>
          <p:spPr>
            <a:xfrm>
              <a:off x="0" y="0"/>
              <a:ext cx="644433" cy="1667400"/>
            </a:xfrm>
            <a:prstGeom prst="rect">
              <a:avLst/>
            </a:prstGeom>
            <a:noFill/>
            <a:ln>
              <a:noFill/>
            </a:ln>
          </p:spPr>
          <p:txBody>
            <a:bodyPr anchorCtr="0" anchor="ctr" bIns="50800" lIns="50800" spcFirstLastPara="1" rIns="50800" wrap="square" tIns="50800">
              <a:noAutofit/>
            </a:bodyPr>
            <a:lstStyle/>
            <a:p>
              <a:pPr indent="0" lvl="0" marL="0" marR="0" rtl="0" algn="ctr">
                <a:lnSpc>
                  <a:spcPct val="13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78" name="Google Shape;378;p20"/>
          <p:cNvGraphicFramePr/>
          <p:nvPr/>
        </p:nvGraphicFramePr>
        <p:xfrm>
          <a:off x="2820117" y="2128791"/>
          <a:ext cx="3000000" cy="3000000"/>
        </p:xfrm>
        <a:graphic>
          <a:graphicData uri="http://schemas.openxmlformats.org/drawingml/2006/table">
            <a:tbl>
              <a:tblPr>
                <a:noFill/>
                <a:tableStyleId>{1E6ECED3-A324-47BE-B5F8-988C21909AFC}</a:tableStyleId>
              </a:tblPr>
              <a:tblGrid>
                <a:gridCol w="3410250"/>
                <a:gridCol w="3225200"/>
                <a:gridCol w="3208975"/>
                <a:gridCol w="2803325"/>
              </a:tblGrid>
              <a:tr h="1915650">
                <a:tc>
                  <a:txBody>
                    <a:bodyPr/>
                    <a:lstStyle/>
                    <a:p>
                      <a:pPr indent="0" lvl="0" marL="0" marR="0" rtl="0" algn="ctr">
                        <a:lnSpc>
                          <a:spcPct val="140016"/>
                        </a:lnSpc>
                        <a:spcBef>
                          <a:spcPts val="0"/>
                        </a:spcBef>
                        <a:spcAft>
                          <a:spcPts val="0"/>
                        </a:spcAft>
                        <a:buNone/>
                      </a:pPr>
                      <a:r>
                        <a:rPr b="1" lang="en-US" sz="2499" u="none" cap="none" strike="noStrike">
                          <a:solidFill>
                            <a:srgbClr val="000000"/>
                          </a:solidFill>
                          <a:latin typeface="Arial"/>
                          <a:ea typeface="Arial"/>
                          <a:cs typeface="Arial"/>
                          <a:sym typeface="Arial"/>
                        </a:rPr>
                        <a:t>DAY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Arial"/>
                          <a:ea typeface="Arial"/>
                          <a:cs typeface="Arial"/>
                          <a:sym typeface="Arial"/>
                        </a:rPr>
                        <a:t>Customer Journey Stage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000000"/>
                          </a:solidFill>
                          <a:latin typeface="Arial"/>
                          <a:ea typeface="Arial"/>
                          <a:cs typeface="Arial"/>
                          <a:sym typeface="Arial"/>
                        </a:rPr>
                        <a:t>Content Type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b="1" lang="en-US" sz="2299" u="none" cap="none" strike="noStrike">
                          <a:solidFill>
                            <a:srgbClr val="000000"/>
                          </a:solidFill>
                          <a:latin typeface="Arial"/>
                          <a:ea typeface="Arial"/>
                          <a:cs typeface="Arial"/>
                          <a:sym typeface="Arial"/>
                        </a:rPr>
                        <a:t>Topic/Description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0980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al"/>
                          <a:ea typeface="Arial"/>
                          <a:cs typeface="Arial"/>
                          <a:sym typeface="Arial"/>
                        </a:rPr>
                        <a:t>Saturday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b="1" lang="en-US" sz="2299" u="none" cap="none" strike="noStrike">
                          <a:solidFill>
                            <a:srgbClr val="1F1F1F"/>
                          </a:solidFill>
                          <a:latin typeface="Arial"/>
                          <a:ea typeface="Arial"/>
                          <a:cs typeface="Arial"/>
                          <a:sym typeface="Arial"/>
                        </a:rPr>
                        <a:t>search</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1F1F1F"/>
                          </a:solidFill>
                          <a:latin typeface="Arial"/>
                          <a:ea typeface="Arial"/>
                          <a:cs typeface="Arial"/>
                          <a:sym typeface="Arial"/>
                        </a:rPr>
                        <a:t>Product Showcase</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23"/>
                        </a:lnSpc>
                        <a:spcBef>
                          <a:spcPts val="0"/>
                        </a:spcBef>
                        <a:spcAft>
                          <a:spcPts val="0"/>
                        </a:spcAft>
                        <a:buNone/>
                      </a:pPr>
                      <a:r>
                        <a:rPr b="1" lang="en-US" sz="1699" u="none" cap="none" strike="noStrike">
                          <a:solidFill>
                            <a:srgbClr val="1F1F1F"/>
                          </a:solidFill>
                          <a:latin typeface="Arial"/>
                          <a:ea typeface="Arial"/>
                          <a:cs typeface="Arial"/>
                          <a:sym typeface="Arial"/>
                        </a:rPr>
                        <a:t>High-quality photo showcasing the craftsmanship of a new product. Goal: Build awareness and showcase uniqueness.</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1565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al"/>
                          <a:ea typeface="Arial"/>
                          <a:cs typeface="Arial"/>
                          <a:sym typeface="Arial"/>
                        </a:rPr>
                        <a:t>Tuesday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b="1" lang="en-US" sz="2299" u="none" cap="none" strike="noStrike">
                          <a:solidFill>
                            <a:srgbClr val="1F1F1F"/>
                          </a:solidFill>
                          <a:latin typeface="Arial"/>
                          <a:ea typeface="Arial"/>
                          <a:cs typeface="Arial"/>
                          <a:sym typeface="Arial"/>
                        </a:rPr>
                        <a:t>Test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1F1F1F"/>
                          </a:solidFill>
                          <a:latin typeface="Arial"/>
                          <a:ea typeface="Arial"/>
                          <a:cs typeface="Arial"/>
                          <a:sym typeface="Arial"/>
                        </a:rPr>
                        <a:t>User‐Generated</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Repost a happy</a:t>
                      </a:r>
                      <a:endParaRPr sz="1100" u="none" cap="none" strike="noStrike"/>
                    </a:p>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customer's photo with</a:t>
                      </a:r>
                      <a:endParaRPr/>
                    </a:p>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their review</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15650">
                <a:tc>
                  <a:txBody>
                    <a:bodyPr/>
                    <a:lstStyle/>
                    <a:p>
                      <a:pPr indent="0" lvl="0" marL="0" marR="0" rtl="0" algn="ctr">
                        <a:lnSpc>
                          <a:spcPct val="140018"/>
                        </a:lnSpc>
                        <a:spcBef>
                          <a:spcPts val="0"/>
                        </a:spcBef>
                        <a:spcAft>
                          <a:spcPts val="0"/>
                        </a:spcAft>
                        <a:buNone/>
                      </a:pPr>
                      <a:r>
                        <a:rPr lang="en-US" sz="2199" u="none" cap="none" strike="noStrike">
                          <a:solidFill>
                            <a:srgbClr val="EDE3DC"/>
                          </a:solidFill>
                          <a:latin typeface="Arial"/>
                          <a:ea typeface="Arial"/>
                          <a:cs typeface="Arial"/>
                          <a:sym typeface="Arial"/>
                        </a:rPr>
                        <a:t>Thursday</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None/>
                      </a:pPr>
                      <a:r>
                        <a:rPr b="1" lang="en-US" sz="2299" u="none" cap="none" strike="noStrike">
                          <a:solidFill>
                            <a:srgbClr val="1F1F1F"/>
                          </a:solidFill>
                          <a:latin typeface="Arial"/>
                          <a:ea typeface="Arial"/>
                          <a:cs typeface="Arial"/>
                          <a:sym typeface="Arial"/>
                        </a:rPr>
                        <a:t>Evalute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22"/>
                        </a:lnSpc>
                        <a:spcBef>
                          <a:spcPts val="0"/>
                        </a:spcBef>
                        <a:spcAft>
                          <a:spcPts val="0"/>
                        </a:spcAft>
                        <a:buNone/>
                      </a:pPr>
                      <a:r>
                        <a:rPr b="1" lang="en-US" sz="1799" u="none" cap="none" strike="noStrike">
                          <a:solidFill>
                            <a:srgbClr val="000000"/>
                          </a:solidFill>
                          <a:latin typeface="Arial"/>
                          <a:ea typeface="Arial"/>
                          <a:cs typeface="Arial"/>
                          <a:sym typeface="Arial"/>
                        </a:rPr>
                        <a:t>FAQ Carousel </a:t>
                      </a:r>
                      <a:endParaRPr sz="1100" u="none" cap="none" strike="noStrike"/>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Answer top 5 FAQs about</a:t>
                      </a:r>
                      <a:endParaRPr sz="1100" u="none" cap="none" strike="noStrike"/>
                    </a:p>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beaded bags (durability,</a:t>
                      </a:r>
                      <a:endParaRPr/>
                    </a:p>
                    <a:p>
                      <a:pPr indent="0" lvl="0" marL="0" marR="0" rtl="0" algn="l">
                        <a:lnSpc>
                          <a:spcPct val="140023"/>
                        </a:lnSpc>
                        <a:spcBef>
                          <a:spcPts val="0"/>
                        </a:spcBef>
                        <a:spcAft>
                          <a:spcPts val="0"/>
                        </a:spcAft>
                        <a:buNone/>
                      </a:pPr>
                      <a:r>
                        <a:rPr b="1" lang="en-US" sz="1699" u="none" cap="none" strike="noStrike">
                          <a:solidFill>
                            <a:srgbClr val="000000"/>
                          </a:solidFill>
                          <a:latin typeface="Arial"/>
                          <a:ea typeface="Arial"/>
                          <a:cs typeface="Arial"/>
                          <a:sym typeface="Arial"/>
                        </a:rPr>
                        <a:t>care, etc.).</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3DC"/>
        </a:solidFill>
      </p:bgPr>
    </p:bg>
    <p:spTree>
      <p:nvGrpSpPr>
        <p:cNvPr id="382" name="Shape 382"/>
        <p:cNvGrpSpPr/>
        <p:nvPr/>
      </p:nvGrpSpPr>
      <p:grpSpPr>
        <a:xfrm>
          <a:off x="0" y="0"/>
          <a:ext cx="0" cy="0"/>
          <a:chOff x="0" y="0"/>
          <a:chExt cx="0" cy="0"/>
        </a:xfrm>
      </p:grpSpPr>
      <p:sp>
        <p:nvSpPr>
          <p:cNvPr id="383" name="Google Shape;383;p21"/>
          <p:cNvSpPr txBox="1"/>
          <p:nvPr/>
        </p:nvSpPr>
        <p:spPr>
          <a:xfrm>
            <a:off x="1028700" y="1008688"/>
            <a:ext cx="16230600"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MARKETING STRATEGY</a:t>
            </a:r>
            <a:endParaRPr/>
          </a:p>
        </p:txBody>
      </p:sp>
      <p:grpSp>
        <p:nvGrpSpPr>
          <p:cNvPr id="384" name="Google Shape;384;p21"/>
          <p:cNvGrpSpPr/>
          <p:nvPr/>
        </p:nvGrpSpPr>
        <p:grpSpPr>
          <a:xfrm>
            <a:off x="2772309" y="3266170"/>
            <a:ext cx="2698394" cy="4316997"/>
            <a:chOff x="0" y="-9525"/>
            <a:chExt cx="3597859" cy="5755996"/>
          </a:xfrm>
        </p:grpSpPr>
        <p:sp>
          <p:nvSpPr>
            <p:cNvPr id="385" name="Google Shape;385;p21"/>
            <p:cNvSpPr txBox="1"/>
            <p:nvPr/>
          </p:nvSpPr>
          <p:spPr>
            <a:xfrm>
              <a:off x="212408" y="-9525"/>
              <a:ext cx="3173042" cy="923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8F4C06"/>
                  </a:solidFill>
                  <a:latin typeface="Arial"/>
                  <a:ea typeface="Arial"/>
                  <a:cs typeface="Arial"/>
                  <a:sym typeface="Arial"/>
                </a:rPr>
                <a:t>Nr.1</a:t>
              </a:r>
              <a:endParaRPr/>
            </a:p>
          </p:txBody>
        </p:sp>
        <p:sp>
          <p:nvSpPr>
            <p:cNvPr id="386" name="Google Shape;386;p21"/>
            <p:cNvSpPr txBox="1"/>
            <p:nvPr/>
          </p:nvSpPr>
          <p:spPr>
            <a:xfrm>
              <a:off x="212408" y="1255719"/>
              <a:ext cx="3173042" cy="1297051"/>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3300" u="none" cap="none" strike="noStrike">
                  <a:solidFill>
                    <a:srgbClr val="000000"/>
                  </a:solidFill>
                  <a:latin typeface="Arial"/>
                  <a:ea typeface="Arial"/>
                  <a:cs typeface="Arial"/>
                  <a:sym typeface="Arial"/>
                </a:rPr>
                <a:t>Social Media</a:t>
              </a:r>
              <a:endParaRPr/>
            </a:p>
          </p:txBody>
        </p:sp>
        <p:sp>
          <p:nvSpPr>
            <p:cNvPr id="387" name="Google Shape;387;p21"/>
            <p:cNvSpPr txBox="1"/>
            <p:nvPr/>
          </p:nvSpPr>
          <p:spPr>
            <a:xfrm>
              <a:off x="0" y="3377498"/>
              <a:ext cx="3597859" cy="2368973"/>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Build up a social media presence and raise awareness to build up organic reach and upload regularly to reach more people  </a:t>
              </a:r>
              <a:endParaRPr/>
            </a:p>
          </p:txBody>
        </p:sp>
      </p:grpSp>
      <p:grpSp>
        <p:nvGrpSpPr>
          <p:cNvPr id="388" name="Google Shape;388;p21"/>
          <p:cNvGrpSpPr/>
          <p:nvPr/>
        </p:nvGrpSpPr>
        <p:grpSpPr>
          <a:xfrm>
            <a:off x="7794803" y="3266170"/>
            <a:ext cx="2698394" cy="4021722"/>
            <a:chOff x="0" y="-9525"/>
            <a:chExt cx="3597859" cy="5362296"/>
          </a:xfrm>
        </p:grpSpPr>
        <p:sp>
          <p:nvSpPr>
            <p:cNvPr id="389" name="Google Shape;389;p21"/>
            <p:cNvSpPr txBox="1"/>
            <p:nvPr/>
          </p:nvSpPr>
          <p:spPr>
            <a:xfrm>
              <a:off x="212408" y="-9525"/>
              <a:ext cx="3173042" cy="923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8F4C06"/>
                  </a:solidFill>
                  <a:latin typeface="Arial"/>
                  <a:ea typeface="Arial"/>
                  <a:cs typeface="Arial"/>
                  <a:sym typeface="Arial"/>
                </a:rPr>
                <a:t>Nr.2</a:t>
              </a:r>
              <a:endParaRPr/>
            </a:p>
          </p:txBody>
        </p:sp>
        <p:sp>
          <p:nvSpPr>
            <p:cNvPr id="390" name="Google Shape;390;p21"/>
            <p:cNvSpPr txBox="1"/>
            <p:nvPr/>
          </p:nvSpPr>
          <p:spPr>
            <a:xfrm>
              <a:off x="212408" y="1255719"/>
              <a:ext cx="3173042" cy="1297051"/>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3300" u="none" cap="none" strike="noStrike">
                  <a:solidFill>
                    <a:srgbClr val="000000"/>
                  </a:solidFill>
                  <a:latin typeface="Arial"/>
                  <a:ea typeface="Arial"/>
                  <a:cs typeface="Arial"/>
                  <a:sym typeface="Arial"/>
                </a:rPr>
                <a:t>Influencer Marketing</a:t>
              </a:r>
              <a:endParaRPr/>
            </a:p>
          </p:txBody>
        </p:sp>
        <p:sp>
          <p:nvSpPr>
            <p:cNvPr id="391" name="Google Shape;391;p21"/>
            <p:cNvSpPr txBox="1"/>
            <p:nvPr/>
          </p:nvSpPr>
          <p:spPr>
            <a:xfrm>
              <a:off x="0" y="3377498"/>
              <a:ext cx="3597859" cy="1975273"/>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Collaborate with influencers that affect our targeted persona to increase reach and potential customers</a:t>
              </a:r>
              <a:endParaRPr/>
            </a:p>
          </p:txBody>
        </p:sp>
      </p:grpSp>
      <p:grpSp>
        <p:nvGrpSpPr>
          <p:cNvPr id="392" name="Google Shape;392;p21"/>
          <p:cNvGrpSpPr/>
          <p:nvPr/>
        </p:nvGrpSpPr>
        <p:grpSpPr>
          <a:xfrm>
            <a:off x="12817297" y="3266170"/>
            <a:ext cx="2698394" cy="4021722"/>
            <a:chOff x="0" y="-9525"/>
            <a:chExt cx="3597859" cy="5362296"/>
          </a:xfrm>
        </p:grpSpPr>
        <p:sp>
          <p:nvSpPr>
            <p:cNvPr id="393" name="Google Shape;393;p21"/>
            <p:cNvSpPr txBox="1"/>
            <p:nvPr/>
          </p:nvSpPr>
          <p:spPr>
            <a:xfrm>
              <a:off x="212408" y="-9525"/>
              <a:ext cx="3173042" cy="9239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4500" u="none" cap="none" strike="noStrike">
                  <a:solidFill>
                    <a:srgbClr val="8F4C06"/>
                  </a:solidFill>
                  <a:latin typeface="Arial"/>
                  <a:ea typeface="Arial"/>
                  <a:cs typeface="Arial"/>
                  <a:sym typeface="Arial"/>
                </a:rPr>
                <a:t>Nr.3</a:t>
              </a:r>
              <a:endParaRPr/>
            </a:p>
          </p:txBody>
        </p:sp>
        <p:sp>
          <p:nvSpPr>
            <p:cNvPr id="394" name="Google Shape;394;p21"/>
            <p:cNvSpPr txBox="1"/>
            <p:nvPr/>
          </p:nvSpPr>
          <p:spPr>
            <a:xfrm>
              <a:off x="212408" y="1255719"/>
              <a:ext cx="3173042" cy="1297051"/>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3300" u="none" cap="none" strike="noStrike">
                  <a:solidFill>
                    <a:srgbClr val="000000"/>
                  </a:solidFill>
                  <a:latin typeface="Arial"/>
                  <a:ea typeface="Arial"/>
                  <a:cs typeface="Arial"/>
                  <a:sym typeface="Arial"/>
                </a:rPr>
                <a:t>Content Marketing</a:t>
              </a:r>
              <a:endParaRPr/>
            </a:p>
          </p:txBody>
        </p:sp>
        <p:sp>
          <p:nvSpPr>
            <p:cNvPr id="395" name="Google Shape;395;p21"/>
            <p:cNvSpPr txBox="1"/>
            <p:nvPr/>
          </p:nvSpPr>
          <p:spPr>
            <a:xfrm>
              <a:off x="0" y="3377498"/>
              <a:ext cx="3597859" cy="1975273"/>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b="0" i="0" lang="en-US" sz="2000" u="none" cap="none" strike="noStrike">
                  <a:solidFill>
                    <a:srgbClr val="000000"/>
                  </a:solidFill>
                  <a:latin typeface="Arial"/>
                  <a:ea typeface="Arial"/>
                  <a:cs typeface="Arial"/>
                  <a:sym typeface="Arial"/>
                </a:rPr>
                <a:t>Upload content showcasing our product it’s benefits and competitive advantage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2"/>
          <p:cNvSpPr/>
          <p:nvPr/>
        </p:nvSpPr>
        <p:spPr>
          <a:xfrm flipH="1" rot="10800000">
            <a:off x="0" y="0"/>
            <a:ext cx="18288000" cy="10287000"/>
          </a:xfrm>
          <a:custGeom>
            <a:rect b="b" l="l" r="r" t="t"/>
            <a:pathLst>
              <a:path extrusionOk="0" h="10287000" w="18288000">
                <a:moveTo>
                  <a:pt x="0" y="10287000"/>
                </a:moveTo>
                <a:lnTo>
                  <a:pt x="18288000" y="10287000"/>
                </a:lnTo>
                <a:lnTo>
                  <a:pt x="18288000" y="0"/>
                </a:lnTo>
                <a:lnTo>
                  <a:pt x="0" y="0"/>
                </a:lnTo>
                <a:lnTo>
                  <a:pt x="0" y="10287000"/>
                </a:lnTo>
                <a:close/>
              </a:path>
            </a:pathLst>
          </a:custGeom>
          <a:blipFill rotWithShape="1">
            <a:blip r:embed="rId3">
              <a:alphaModFix/>
            </a:blip>
            <a:stretch>
              <a:fillRect b="-9498" l="0" r="0" t="-9499"/>
            </a:stretch>
          </a:blipFill>
          <a:ln>
            <a:noFill/>
          </a:ln>
        </p:spPr>
      </p:sp>
      <p:sp>
        <p:nvSpPr>
          <p:cNvPr id="401" name="Google Shape;401;p22"/>
          <p:cNvSpPr/>
          <p:nvPr/>
        </p:nvSpPr>
        <p:spPr>
          <a:xfrm>
            <a:off x="2165565" y="1878638"/>
            <a:ext cx="4965665" cy="8020944"/>
          </a:xfrm>
          <a:custGeom>
            <a:rect b="b" l="l" r="r" t="t"/>
            <a:pathLst>
              <a:path extrusionOk="0" h="1242654" w="769311">
                <a:moveTo>
                  <a:pt x="35859" y="0"/>
                </a:moveTo>
                <a:lnTo>
                  <a:pt x="733452" y="0"/>
                </a:lnTo>
                <a:cubicBezTo>
                  <a:pt x="742963" y="0"/>
                  <a:pt x="752084" y="3778"/>
                  <a:pt x="758809" y="10503"/>
                </a:cubicBezTo>
                <a:cubicBezTo>
                  <a:pt x="765533" y="17228"/>
                  <a:pt x="769311" y="26349"/>
                  <a:pt x="769311" y="35859"/>
                </a:cubicBezTo>
                <a:lnTo>
                  <a:pt x="769311" y="1206795"/>
                </a:lnTo>
                <a:cubicBezTo>
                  <a:pt x="769311" y="1216305"/>
                  <a:pt x="765533" y="1225426"/>
                  <a:pt x="758809" y="1232151"/>
                </a:cubicBezTo>
                <a:cubicBezTo>
                  <a:pt x="752084" y="1238876"/>
                  <a:pt x="742963" y="1242654"/>
                  <a:pt x="733452" y="1242654"/>
                </a:cubicBezTo>
                <a:lnTo>
                  <a:pt x="35859" y="1242654"/>
                </a:lnTo>
                <a:cubicBezTo>
                  <a:pt x="26349" y="1242654"/>
                  <a:pt x="17228" y="1238876"/>
                  <a:pt x="10503" y="1232151"/>
                </a:cubicBezTo>
                <a:cubicBezTo>
                  <a:pt x="3778" y="1225426"/>
                  <a:pt x="0" y="1216305"/>
                  <a:pt x="0" y="1206795"/>
                </a:cubicBezTo>
                <a:lnTo>
                  <a:pt x="0" y="35859"/>
                </a:lnTo>
                <a:cubicBezTo>
                  <a:pt x="0" y="26349"/>
                  <a:pt x="3778" y="17228"/>
                  <a:pt x="10503" y="10503"/>
                </a:cubicBezTo>
                <a:cubicBezTo>
                  <a:pt x="17228" y="3778"/>
                  <a:pt x="26349" y="0"/>
                  <a:pt x="35859" y="0"/>
                </a:cubicBezTo>
                <a:close/>
              </a:path>
            </a:pathLst>
          </a:custGeom>
          <a:blipFill rotWithShape="1">
            <a:blip r:embed="rId4">
              <a:alphaModFix/>
            </a:blip>
            <a:stretch>
              <a:fillRect b="0" l="-119697" r="-13994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txBox="1"/>
          <p:nvPr/>
        </p:nvSpPr>
        <p:spPr>
          <a:xfrm>
            <a:off x="1402963" y="310988"/>
            <a:ext cx="15482074" cy="8699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500" u="none" cap="none" strike="noStrike">
                <a:solidFill>
                  <a:srgbClr val="8F4C06"/>
                </a:solidFill>
                <a:latin typeface="Arial"/>
                <a:ea typeface="Arial"/>
                <a:cs typeface="Arial"/>
                <a:sym typeface="Arial"/>
              </a:rPr>
              <a:t>CONTENT</a:t>
            </a:r>
            <a:endParaRPr/>
          </a:p>
        </p:txBody>
      </p:sp>
      <p:sp>
        <p:nvSpPr>
          <p:cNvPr id="403" name="Google Shape;403;p22"/>
          <p:cNvSpPr/>
          <p:nvPr/>
        </p:nvSpPr>
        <p:spPr>
          <a:xfrm>
            <a:off x="9270807" y="1878638"/>
            <a:ext cx="7988487" cy="8020944"/>
          </a:xfrm>
          <a:custGeom>
            <a:rect b="b" l="l" r="r" t="t"/>
            <a:pathLst>
              <a:path extrusionOk="0" h="1242654" w="1237626">
                <a:moveTo>
                  <a:pt x="22290" y="0"/>
                </a:moveTo>
                <a:lnTo>
                  <a:pt x="1215336" y="0"/>
                </a:lnTo>
                <a:cubicBezTo>
                  <a:pt x="1221248" y="0"/>
                  <a:pt x="1226918" y="2348"/>
                  <a:pt x="1231098" y="6529"/>
                </a:cubicBezTo>
                <a:cubicBezTo>
                  <a:pt x="1235278" y="10709"/>
                  <a:pt x="1237626" y="16378"/>
                  <a:pt x="1237626" y="22290"/>
                </a:cubicBezTo>
                <a:lnTo>
                  <a:pt x="1237626" y="1220364"/>
                </a:lnTo>
                <a:cubicBezTo>
                  <a:pt x="1237626" y="1226276"/>
                  <a:pt x="1235278" y="1231945"/>
                  <a:pt x="1231098" y="1236126"/>
                </a:cubicBezTo>
                <a:cubicBezTo>
                  <a:pt x="1226918" y="1240306"/>
                  <a:pt x="1221248" y="1242654"/>
                  <a:pt x="1215336" y="1242654"/>
                </a:cubicBezTo>
                <a:lnTo>
                  <a:pt x="22290" y="1242654"/>
                </a:lnTo>
                <a:cubicBezTo>
                  <a:pt x="16378" y="1242654"/>
                  <a:pt x="10709" y="1240306"/>
                  <a:pt x="6529" y="1236126"/>
                </a:cubicBezTo>
                <a:cubicBezTo>
                  <a:pt x="2348" y="1231945"/>
                  <a:pt x="0" y="1226276"/>
                  <a:pt x="0" y="1220364"/>
                </a:cubicBezTo>
                <a:lnTo>
                  <a:pt x="0" y="22290"/>
                </a:lnTo>
                <a:cubicBezTo>
                  <a:pt x="0" y="16378"/>
                  <a:pt x="2348" y="10709"/>
                  <a:pt x="6529" y="6529"/>
                </a:cubicBezTo>
                <a:cubicBezTo>
                  <a:pt x="10709" y="2348"/>
                  <a:pt x="16378" y="0"/>
                  <a:pt x="22290" y="0"/>
                </a:cubicBezTo>
                <a:close/>
              </a:path>
            </a:pathLst>
          </a:custGeom>
          <a:blipFill rotWithShape="1">
            <a:blip r:embed="rId5">
              <a:alphaModFix/>
            </a:blip>
            <a:stretch>
              <a:fillRect b="0" l="-202" r="-2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3"/>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498" l="0" r="0" t="-9499"/>
            </a:stretch>
          </a:blipFill>
          <a:ln>
            <a:noFill/>
          </a:ln>
        </p:spPr>
      </p:sp>
      <p:sp>
        <p:nvSpPr>
          <p:cNvPr id="409" name="Google Shape;409;p23"/>
          <p:cNvSpPr/>
          <p:nvPr/>
        </p:nvSpPr>
        <p:spPr>
          <a:xfrm>
            <a:off x="2373135" y="2170578"/>
            <a:ext cx="3579250" cy="357923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58280" l="0" r="0" t="-206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7657359" y="2170578"/>
            <a:ext cx="3579250" cy="357923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12941584" y="2170578"/>
            <a:ext cx="3579250" cy="357923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170696" l="-36694" r="-81922" t="-2078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10451996" y="5749814"/>
            <a:ext cx="3579250" cy="357923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7">
              <a:alphaModFix/>
            </a:blip>
            <a:stretch>
              <a:fillRect b="-16663" l="0" r="0" t="-166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4536031" y="5749814"/>
            <a:ext cx="3579250" cy="357923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8">
              <a:alphaModFix/>
            </a:blip>
            <a:stretch>
              <a:fillRect b="-20742" l="-12238" r="-7994" t="-3956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txBox="1"/>
          <p:nvPr/>
        </p:nvSpPr>
        <p:spPr>
          <a:xfrm>
            <a:off x="4971241" y="9671950"/>
            <a:ext cx="2708830" cy="288791"/>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64" u="none" cap="none" strike="noStrike">
                <a:solidFill>
                  <a:srgbClr val="000000"/>
                </a:solidFill>
                <a:latin typeface="Arial"/>
                <a:ea typeface="Arial"/>
                <a:cs typeface="Arial"/>
                <a:sym typeface="Arial"/>
              </a:rPr>
              <a:t>Amir Mohamed</a:t>
            </a:r>
            <a:endParaRPr/>
          </a:p>
        </p:txBody>
      </p:sp>
      <p:sp>
        <p:nvSpPr>
          <p:cNvPr id="415" name="Google Shape;415;p23"/>
          <p:cNvSpPr txBox="1"/>
          <p:nvPr/>
        </p:nvSpPr>
        <p:spPr>
          <a:xfrm>
            <a:off x="5084676" y="650875"/>
            <a:ext cx="8118648" cy="8699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499" u="none" cap="none" strike="noStrike">
                <a:solidFill>
                  <a:srgbClr val="8F4C06"/>
                </a:solidFill>
                <a:latin typeface="Arial"/>
                <a:ea typeface="Arial"/>
                <a:cs typeface="Arial"/>
                <a:sym typeface="Arial"/>
              </a:rPr>
              <a:t>MEET OUR TEAM</a:t>
            </a:r>
            <a:endParaRPr/>
          </a:p>
        </p:txBody>
      </p:sp>
      <p:sp>
        <p:nvSpPr>
          <p:cNvPr id="416" name="Google Shape;416;p23"/>
          <p:cNvSpPr txBox="1"/>
          <p:nvPr/>
        </p:nvSpPr>
        <p:spPr>
          <a:xfrm>
            <a:off x="2815651" y="5869115"/>
            <a:ext cx="2708830" cy="288791"/>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64" u="none" cap="none" strike="noStrike">
                <a:solidFill>
                  <a:srgbClr val="000000"/>
                </a:solidFill>
                <a:latin typeface="Arial"/>
                <a:ea typeface="Arial"/>
                <a:cs typeface="Arial"/>
                <a:sym typeface="Arial"/>
              </a:rPr>
              <a:t>Mustafa Etman</a:t>
            </a:r>
            <a:endParaRPr/>
          </a:p>
        </p:txBody>
      </p:sp>
      <p:sp>
        <p:nvSpPr>
          <p:cNvPr id="417" name="Google Shape;417;p23"/>
          <p:cNvSpPr txBox="1"/>
          <p:nvPr/>
        </p:nvSpPr>
        <p:spPr>
          <a:xfrm>
            <a:off x="8115281" y="5869115"/>
            <a:ext cx="2708830" cy="288791"/>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64" u="none" cap="none" strike="noStrike">
                <a:solidFill>
                  <a:srgbClr val="000000"/>
                </a:solidFill>
                <a:latin typeface="Arial"/>
                <a:ea typeface="Arial"/>
                <a:cs typeface="Arial"/>
                <a:sym typeface="Arial"/>
              </a:rPr>
              <a:t>Youssef Agwa</a:t>
            </a:r>
            <a:endParaRPr/>
          </a:p>
        </p:txBody>
      </p:sp>
      <p:sp>
        <p:nvSpPr>
          <p:cNvPr id="418" name="Google Shape;418;p23"/>
          <p:cNvSpPr txBox="1"/>
          <p:nvPr/>
        </p:nvSpPr>
        <p:spPr>
          <a:xfrm>
            <a:off x="13414910" y="5869115"/>
            <a:ext cx="2708830" cy="288791"/>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64" u="none" cap="none" strike="noStrike">
                <a:solidFill>
                  <a:srgbClr val="000000"/>
                </a:solidFill>
                <a:latin typeface="Arial"/>
                <a:ea typeface="Arial"/>
                <a:cs typeface="Arial"/>
                <a:sym typeface="Arial"/>
              </a:rPr>
              <a:t>Amr Elgendy</a:t>
            </a:r>
            <a:endParaRPr/>
          </a:p>
        </p:txBody>
      </p:sp>
      <p:sp>
        <p:nvSpPr>
          <p:cNvPr id="419" name="Google Shape;419;p23"/>
          <p:cNvSpPr txBox="1"/>
          <p:nvPr/>
        </p:nvSpPr>
        <p:spPr>
          <a:xfrm>
            <a:off x="10887206" y="9671950"/>
            <a:ext cx="2708830" cy="288791"/>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64" u="none" cap="none" strike="noStrike">
                <a:solidFill>
                  <a:srgbClr val="000000"/>
                </a:solidFill>
                <a:latin typeface="Arial"/>
                <a:ea typeface="Arial"/>
                <a:cs typeface="Arial"/>
                <a:sym typeface="Arial"/>
              </a:rPr>
              <a:t>Lamia Omar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7" l="0" r="0" t="-9499"/>
            </a:stretch>
          </a:blipFill>
          <a:ln>
            <a:noFill/>
          </a:ln>
        </p:spPr>
      </p:sp>
      <p:sp>
        <p:nvSpPr>
          <p:cNvPr id="425" name="Google Shape;425;p24"/>
          <p:cNvSpPr txBox="1"/>
          <p:nvPr/>
        </p:nvSpPr>
        <p:spPr>
          <a:xfrm>
            <a:off x="1028700" y="2816589"/>
            <a:ext cx="16227113" cy="2117294"/>
          </a:xfrm>
          <a:prstGeom prst="rect">
            <a:avLst/>
          </a:prstGeom>
          <a:noFill/>
          <a:ln>
            <a:noFill/>
          </a:ln>
        </p:spPr>
        <p:txBody>
          <a:bodyPr anchorCtr="0" anchor="t" bIns="0" lIns="0" spcFirstLastPara="1" rIns="0" wrap="square" tIns="0">
            <a:spAutoFit/>
          </a:bodyPr>
          <a:lstStyle/>
          <a:p>
            <a:pPr indent="0" lvl="0" marL="0" marR="0" rtl="0" algn="ctr">
              <a:lnSpc>
                <a:spcPct val="183014"/>
              </a:lnSpc>
              <a:spcBef>
                <a:spcPts val="0"/>
              </a:spcBef>
              <a:spcAft>
                <a:spcPts val="0"/>
              </a:spcAft>
              <a:buNone/>
            </a:pPr>
            <a:r>
              <a:rPr b="0" i="0" lang="en-US" sz="10132" u="none" cap="none" strike="noStrike">
                <a:solidFill>
                  <a:srgbClr val="8F4C06"/>
                </a:solidFill>
                <a:latin typeface="Arial"/>
                <a:ea typeface="Arial"/>
                <a:cs typeface="Arial"/>
                <a:sym typeface="Arial"/>
              </a:rPr>
              <a:t>thank you</a:t>
            </a:r>
            <a:endParaRPr/>
          </a:p>
        </p:txBody>
      </p:sp>
      <p:sp>
        <p:nvSpPr>
          <p:cNvPr id="426" name="Google Shape;426;p24"/>
          <p:cNvSpPr txBox="1"/>
          <p:nvPr/>
        </p:nvSpPr>
        <p:spPr>
          <a:xfrm>
            <a:off x="1271181" y="5304531"/>
            <a:ext cx="15518480" cy="72800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0" i="0" lang="en-US" sz="4279" u="none" cap="none" strike="noStrike">
                <a:solidFill>
                  <a:srgbClr val="8F4C06"/>
                </a:solidFill>
                <a:latin typeface="Arial"/>
                <a:ea typeface="Arial"/>
                <a:cs typeface="Arial"/>
                <a:sym typeface="Arial"/>
              </a:rPr>
              <a:t>for watching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72" l="0" r="0" t="-9472"/>
            </a:stretch>
          </a:blipFill>
          <a:ln>
            <a:noFill/>
          </a:ln>
        </p:spPr>
      </p:sp>
      <p:sp>
        <p:nvSpPr>
          <p:cNvPr id="105" name="Google Shape;105;p3"/>
          <p:cNvSpPr txBox="1"/>
          <p:nvPr/>
        </p:nvSpPr>
        <p:spPr>
          <a:xfrm>
            <a:off x="6070303" y="682505"/>
            <a:ext cx="6147393" cy="1459391"/>
          </a:xfrm>
          <a:prstGeom prst="rect">
            <a:avLst/>
          </a:prstGeom>
          <a:noFill/>
          <a:ln>
            <a:noFill/>
          </a:ln>
        </p:spPr>
        <p:txBody>
          <a:bodyPr anchorCtr="0" anchor="t" bIns="0" lIns="0" spcFirstLastPara="1" rIns="0" wrap="square" tIns="0">
            <a:spAutoFit/>
          </a:bodyPr>
          <a:lstStyle/>
          <a:p>
            <a:pPr indent="0" lvl="0" marL="0" marR="0" rtl="0" algn="ctr">
              <a:lnSpc>
                <a:spcPct val="104998"/>
              </a:lnSpc>
              <a:spcBef>
                <a:spcPts val="0"/>
              </a:spcBef>
              <a:spcAft>
                <a:spcPts val="0"/>
              </a:spcAft>
              <a:buNone/>
            </a:pPr>
            <a:r>
              <a:rPr b="0" i="0" lang="en-US" sz="10604" u="none" cap="none" strike="noStrike">
                <a:solidFill>
                  <a:srgbClr val="72523B"/>
                </a:solidFill>
                <a:latin typeface="Arial"/>
                <a:ea typeface="Arial"/>
                <a:cs typeface="Arial"/>
                <a:sym typeface="Arial"/>
              </a:rPr>
              <a:t>ABOUT</a:t>
            </a:r>
            <a:endParaRPr/>
          </a:p>
        </p:txBody>
      </p:sp>
      <p:sp>
        <p:nvSpPr>
          <p:cNvPr id="106" name="Google Shape;106;p3"/>
          <p:cNvSpPr txBox="1"/>
          <p:nvPr/>
        </p:nvSpPr>
        <p:spPr>
          <a:xfrm>
            <a:off x="1028700" y="2448297"/>
            <a:ext cx="16230600" cy="639038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72523B"/>
                </a:solidFill>
                <a:latin typeface="Lora"/>
                <a:ea typeface="Lora"/>
                <a:cs typeface="Lora"/>
                <a:sym typeface="Lora"/>
              </a:rPr>
              <a:t>Marmar is more than just a brand; it’s a story of passion, craftsmanship, and creativity. Founded by Amina, Marmar brings together the artistry of handmade fashion and the desire for self-expression. Each piece is carefully crafted by local artisans, making every accessory not only stylish but truly one-of-a-kind.</a:t>
            </a:r>
            <a:endParaRPr/>
          </a:p>
          <a:p>
            <a:pPr indent="0" lvl="0" marL="0" marR="0" rtl="0" algn="ctr">
              <a:lnSpc>
                <a:spcPct val="140000"/>
              </a:lnSpc>
              <a:spcBef>
                <a:spcPts val="0"/>
              </a:spcBef>
              <a:spcAft>
                <a:spcPts val="0"/>
              </a:spcAft>
              <a:buNone/>
            </a:pPr>
            <a:r>
              <a:t/>
            </a:r>
            <a:endParaRPr b="0" i="0" sz="3000" u="none" cap="none" strike="noStrike">
              <a:solidFill>
                <a:srgbClr val="72523B"/>
              </a:solidFill>
              <a:latin typeface="Lora"/>
              <a:ea typeface="Lora"/>
              <a:cs typeface="Lora"/>
              <a:sym typeface="Lora"/>
            </a:endParaRPr>
          </a:p>
          <a:p>
            <a:pPr indent="0" lvl="0" marL="0" marR="0" rtl="0" algn="ctr">
              <a:lnSpc>
                <a:spcPct val="140000"/>
              </a:lnSpc>
              <a:spcBef>
                <a:spcPts val="0"/>
              </a:spcBef>
              <a:spcAft>
                <a:spcPts val="0"/>
              </a:spcAft>
              <a:buNone/>
            </a:pPr>
            <a:r>
              <a:t/>
            </a:r>
            <a:endParaRPr b="0" i="0" sz="3000" u="none" cap="none" strike="noStrike">
              <a:solidFill>
                <a:srgbClr val="72523B"/>
              </a:solidFill>
              <a:latin typeface="Lora"/>
              <a:ea typeface="Lora"/>
              <a:cs typeface="Lora"/>
              <a:sym typeface="Lora"/>
            </a:endParaRPr>
          </a:p>
          <a:p>
            <a:pPr indent="0" lvl="0" marL="0" marR="0" rtl="0" algn="ctr">
              <a:lnSpc>
                <a:spcPct val="140000"/>
              </a:lnSpc>
              <a:spcBef>
                <a:spcPts val="0"/>
              </a:spcBef>
              <a:spcAft>
                <a:spcPts val="0"/>
              </a:spcAft>
              <a:buNone/>
            </a:pPr>
            <a:r>
              <a:rPr b="0" i="0" lang="en-US" sz="3000" u="none" cap="none" strike="noStrike">
                <a:solidFill>
                  <a:srgbClr val="72523B"/>
                </a:solidFill>
                <a:latin typeface="Lora"/>
                <a:ea typeface="Lora"/>
                <a:cs typeface="Lora"/>
                <a:sym typeface="Lora"/>
              </a:rPr>
              <a:t>Our designs cater to women who value individuality, exclusivity, and ethical fashion. Whether it’s a custom-made bag or a limited-edition accessory, Marmar is about celebrating your unique style and giving you the confidence to stand out. With every purchase, you’re not only enhancing your wardrobe but supporting local artisans and sustainable practices, ensuring that fashion remains personal, ethical, and beautiful.</a:t>
            </a:r>
            <a:endParaRPr/>
          </a:p>
          <a:p>
            <a:pPr indent="0" lvl="0" marL="0" marR="0" rtl="0" algn="ctr">
              <a:lnSpc>
                <a:spcPct val="140000"/>
              </a:lnSpc>
              <a:spcBef>
                <a:spcPts val="0"/>
              </a:spcBef>
              <a:spcAft>
                <a:spcPts val="0"/>
              </a:spcAft>
              <a:buNone/>
            </a:pPr>
            <a:r>
              <a:t/>
            </a:r>
            <a:endParaRPr b="0" i="0" sz="3000" u="none" cap="none" strike="noStrike">
              <a:solidFill>
                <a:srgbClr val="72523B"/>
              </a:solidFill>
              <a:latin typeface="Lora"/>
              <a:ea typeface="Lora"/>
              <a:cs typeface="Lora"/>
              <a:sym typeface="Lora"/>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72" l="0" r="0" t="-9472"/>
            </a:stretch>
          </a:blipFill>
          <a:ln>
            <a:noFill/>
          </a:ln>
        </p:spPr>
      </p:sp>
      <p:sp>
        <p:nvSpPr>
          <p:cNvPr id="112" name="Google Shape;112;p4"/>
          <p:cNvSpPr txBox="1"/>
          <p:nvPr/>
        </p:nvSpPr>
        <p:spPr>
          <a:xfrm>
            <a:off x="1446517" y="724364"/>
            <a:ext cx="6147393" cy="1459391"/>
          </a:xfrm>
          <a:prstGeom prst="rect">
            <a:avLst/>
          </a:prstGeom>
          <a:noFill/>
          <a:ln>
            <a:noFill/>
          </a:ln>
        </p:spPr>
        <p:txBody>
          <a:bodyPr anchorCtr="0" anchor="t" bIns="0" lIns="0" spcFirstLastPara="1" rIns="0" wrap="square" tIns="0">
            <a:spAutoFit/>
          </a:bodyPr>
          <a:lstStyle/>
          <a:p>
            <a:pPr indent="0" lvl="0" marL="0" marR="0" rtl="0" algn="ctr">
              <a:lnSpc>
                <a:spcPct val="104998"/>
              </a:lnSpc>
              <a:spcBef>
                <a:spcPts val="0"/>
              </a:spcBef>
              <a:spcAft>
                <a:spcPts val="0"/>
              </a:spcAft>
              <a:buNone/>
            </a:pPr>
            <a:r>
              <a:rPr b="0" i="0" lang="en-US" sz="10604" u="none" cap="none" strike="noStrike">
                <a:solidFill>
                  <a:srgbClr val="72523B"/>
                </a:solidFill>
                <a:latin typeface="Arial"/>
                <a:ea typeface="Arial"/>
                <a:cs typeface="Arial"/>
                <a:sym typeface="Arial"/>
              </a:rPr>
              <a:t>Vision</a:t>
            </a:r>
            <a:endParaRPr/>
          </a:p>
        </p:txBody>
      </p:sp>
      <p:sp>
        <p:nvSpPr>
          <p:cNvPr id="113" name="Google Shape;113;p4"/>
          <p:cNvSpPr txBox="1"/>
          <p:nvPr/>
        </p:nvSpPr>
        <p:spPr>
          <a:xfrm>
            <a:off x="10730937" y="724364"/>
            <a:ext cx="6147393" cy="1459391"/>
          </a:xfrm>
          <a:prstGeom prst="rect">
            <a:avLst/>
          </a:prstGeom>
          <a:noFill/>
          <a:ln>
            <a:noFill/>
          </a:ln>
        </p:spPr>
        <p:txBody>
          <a:bodyPr anchorCtr="0" anchor="t" bIns="0" lIns="0" spcFirstLastPara="1" rIns="0" wrap="square" tIns="0">
            <a:spAutoFit/>
          </a:bodyPr>
          <a:lstStyle/>
          <a:p>
            <a:pPr indent="0" lvl="0" marL="0" marR="0" rtl="0" algn="ctr">
              <a:lnSpc>
                <a:spcPct val="104998"/>
              </a:lnSpc>
              <a:spcBef>
                <a:spcPts val="0"/>
              </a:spcBef>
              <a:spcAft>
                <a:spcPts val="0"/>
              </a:spcAft>
              <a:buNone/>
            </a:pPr>
            <a:r>
              <a:rPr b="0" i="0" lang="en-US" sz="10604" u="none" cap="none" strike="noStrike">
                <a:solidFill>
                  <a:srgbClr val="72523B"/>
                </a:solidFill>
                <a:latin typeface="Arial"/>
                <a:ea typeface="Arial"/>
                <a:cs typeface="Arial"/>
                <a:sym typeface="Arial"/>
              </a:rPr>
              <a:t>Mission </a:t>
            </a:r>
            <a:endParaRPr/>
          </a:p>
        </p:txBody>
      </p:sp>
      <p:sp>
        <p:nvSpPr>
          <p:cNvPr id="114" name="Google Shape;114;p4"/>
          <p:cNvSpPr txBox="1"/>
          <p:nvPr/>
        </p:nvSpPr>
        <p:spPr>
          <a:xfrm>
            <a:off x="754930" y="2398277"/>
            <a:ext cx="7530567" cy="532373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72523B"/>
                </a:solidFill>
                <a:latin typeface="Lora"/>
                <a:ea typeface="Lora"/>
                <a:cs typeface="Lora"/>
                <a:sym typeface="Lora"/>
              </a:rPr>
              <a:t>To inspire individuality and empower self-expression through unique, handcrafted accessories that celebrate personal style and creativity. Marmar aims to become a leading brand in the handmade fashion industry, fostering a deeper connection between artisans and customers while promoting sustainable, ethical practices in every design.</a:t>
            </a:r>
            <a:endParaRPr/>
          </a:p>
          <a:p>
            <a:pPr indent="0" lvl="0" marL="0" marR="0" rtl="0" algn="ctr">
              <a:lnSpc>
                <a:spcPct val="140000"/>
              </a:lnSpc>
              <a:spcBef>
                <a:spcPts val="0"/>
              </a:spcBef>
              <a:spcAft>
                <a:spcPts val="0"/>
              </a:spcAft>
              <a:buNone/>
            </a:pPr>
            <a:r>
              <a:t/>
            </a:r>
            <a:endParaRPr b="0" i="0" sz="3000" u="none" cap="none" strike="noStrike">
              <a:solidFill>
                <a:srgbClr val="72523B"/>
              </a:solidFill>
              <a:latin typeface="Lora"/>
              <a:ea typeface="Lora"/>
              <a:cs typeface="Lora"/>
              <a:sym typeface="Lora"/>
            </a:endParaRPr>
          </a:p>
        </p:txBody>
      </p:sp>
      <p:sp>
        <p:nvSpPr>
          <p:cNvPr id="115" name="Google Shape;115;p4"/>
          <p:cNvSpPr txBox="1"/>
          <p:nvPr/>
        </p:nvSpPr>
        <p:spPr>
          <a:xfrm>
            <a:off x="10039350" y="2398277"/>
            <a:ext cx="7530567" cy="639038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72523B"/>
                </a:solidFill>
                <a:latin typeface="Lora"/>
                <a:ea typeface="Lora"/>
                <a:cs typeface="Lora"/>
                <a:sym typeface="Lora"/>
              </a:rPr>
              <a:t>At Marmar, our mission is to create one-of-a-kind, personalized accessories that reflect the heart and soul of both our artisans and customers. By blending craftsmanship with innovation, we deliver exclusive, high-quality pieces that empower women to showcase their individuality confidently. We are committed to sustainability, supporting local artisans, and ensuring that each product we offer embodies care, creativity, and ethical fashion principles.</a:t>
            </a:r>
            <a:endParaRPr/>
          </a:p>
        </p:txBody>
      </p:sp>
      <p:cxnSp>
        <p:nvCxnSpPr>
          <p:cNvPr id="116" name="Google Shape;116;p4"/>
          <p:cNvCxnSpPr/>
          <p:nvPr/>
        </p:nvCxnSpPr>
        <p:spPr>
          <a:xfrm rot="10800000">
            <a:off x="9163050" y="2296419"/>
            <a:ext cx="0" cy="649224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3DC"/>
        </a:solidFill>
      </p:bgPr>
    </p:bg>
    <p:spTree>
      <p:nvGrpSpPr>
        <p:cNvPr id="120" name="Shape 120"/>
        <p:cNvGrpSpPr/>
        <p:nvPr/>
      </p:nvGrpSpPr>
      <p:grpSpPr>
        <a:xfrm>
          <a:off x="0" y="0"/>
          <a:ext cx="0" cy="0"/>
          <a:chOff x="0" y="0"/>
          <a:chExt cx="0" cy="0"/>
        </a:xfrm>
      </p:grpSpPr>
      <p:cxnSp>
        <p:nvCxnSpPr>
          <p:cNvPr id="121" name="Google Shape;121;p5"/>
          <p:cNvCxnSpPr/>
          <p:nvPr/>
        </p:nvCxnSpPr>
        <p:spPr>
          <a:xfrm>
            <a:off x="9640975" y="152400"/>
            <a:ext cx="0" cy="10287000"/>
          </a:xfrm>
          <a:prstGeom prst="straightConnector1">
            <a:avLst/>
          </a:prstGeom>
          <a:noFill/>
          <a:ln cap="flat" cmpd="sng" w="9525">
            <a:solidFill>
              <a:srgbClr val="0B5652">
                <a:alpha val="49803"/>
              </a:srgbClr>
            </a:solidFill>
            <a:prstDash val="solid"/>
            <a:round/>
            <a:headEnd len="sm" w="sm" type="none"/>
            <a:tailEnd len="sm" w="sm" type="none"/>
          </a:ln>
        </p:spPr>
      </p:cxnSp>
      <p:sp>
        <p:nvSpPr>
          <p:cNvPr id="122" name="Google Shape;122;p5"/>
          <p:cNvSpPr/>
          <p:nvPr/>
        </p:nvSpPr>
        <p:spPr>
          <a:xfrm>
            <a:off x="11534518" y="2520315"/>
            <a:ext cx="5246370" cy="5246370"/>
          </a:xfrm>
          <a:custGeom>
            <a:rect b="b" l="l" r="r" t="t"/>
            <a:pathLst>
              <a:path extrusionOk="0"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rotWithShape="1">
            <a:blip r:embed="rId3">
              <a:alphaModFix/>
            </a:blip>
            <a:stretch>
              <a:fillRect b="0" l="0" r="0" t="-2087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txBox="1"/>
          <p:nvPr/>
        </p:nvSpPr>
        <p:spPr>
          <a:xfrm>
            <a:off x="187412" y="323850"/>
            <a:ext cx="8715375" cy="11664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799" u="none" cap="none" strike="noStrike">
                <a:solidFill>
                  <a:srgbClr val="BD7428"/>
                </a:solidFill>
                <a:latin typeface="Sen"/>
                <a:ea typeface="Sen"/>
                <a:cs typeface="Sen"/>
                <a:sym typeface="Sen"/>
              </a:rPr>
              <a:t>Market Analysis</a:t>
            </a:r>
            <a:endParaRPr/>
          </a:p>
        </p:txBody>
      </p:sp>
      <p:grpSp>
        <p:nvGrpSpPr>
          <p:cNvPr id="124" name="Google Shape;124;p5"/>
          <p:cNvGrpSpPr/>
          <p:nvPr/>
        </p:nvGrpSpPr>
        <p:grpSpPr>
          <a:xfrm>
            <a:off x="417054" y="1835157"/>
            <a:ext cx="8256091" cy="1839754"/>
            <a:chOff x="0" y="-47625"/>
            <a:chExt cx="11008122" cy="2453005"/>
          </a:xfrm>
        </p:grpSpPr>
        <p:sp>
          <p:nvSpPr>
            <p:cNvPr id="125" name="Google Shape;125;p5"/>
            <p:cNvSpPr txBox="1"/>
            <p:nvPr/>
          </p:nvSpPr>
          <p:spPr>
            <a:xfrm>
              <a:off x="0" y="176157"/>
              <a:ext cx="3873500" cy="9652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1" i="0" lang="en-US" sz="2400" u="none" cap="none" strike="noStrike">
                  <a:solidFill>
                    <a:srgbClr val="BD7428"/>
                  </a:solidFill>
                  <a:latin typeface="Sen Medium"/>
                  <a:ea typeface="Sen Medium"/>
                  <a:cs typeface="Sen Medium"/>
                  <a:sym typeface="Sen Medium"/>
                </a:rPr>
                <a:t>INDUSTRY OVERVIEW</a:t>
              </a:r>
              <a:endParaRPr/>
            </a:p>
          </p:txBody>
        </p:sp>
        <p:sp>
          <p:nvSpPr>
            <p:cNvPr id="126" name="Google Shape;126;p5"/>
            <p:cNvSpPr txBox="1"/>
            <p:nvPr/>
          </p:nvSpPr>
          <p:spPr>
            <a:xfrm>
              <a:off x="4529747" y="-47625"/>
              <a:ext cx="6478375" cy="24530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000000"/>
                  </a:solidFill>
                  <a:latin typeface="Sen"/>
                  <a:ea typeface="Sen"/>
                  <a:cs typeface="Sen"/>
                  <a:sym typeface="Sen"/>
                </a:rPr>
                <a:t>Estimated Market Size of Handcrafts in local market is 8 Billion EGP</a:t>
              </a:r>
              <a:endParaRPr/>
            </a:p>
            <a:p>
              <a:pPr indent="0" lvl="0" marL="0" marR="0" rtl="0" algn="l">
                <a:lnSpc>
                  <a:spcPct val="140000"/>
                </a:lnSpc>
                <a:spcBef>
                  <a:spcPts val="0"/>
                </a:spcBef>
                <a:spcAft>
                  <a:spcPts val="0"/>
                </a:spcAft>
                <a:buNone/>
              </a:pPr>
              <a:r>
                <a:t/>
              </a:r>
              <a:endParaRPr b="0" i="0" sz="2100" u="none" cap="none" strike="noStrike">
                <a:solidFill>
                  <a:srgbClr val="000000"/>
                </a:solidFill>
                <a:latin typeface="Sen"/>
                <a:ea typeface="Sen"/>
                <a:cs typeface="Sen"/>
                <a:sym typeface="Sen"/>
              </a:endParaRPr>
            </a:p>
            <a:p>
              <a:pPr indent="0" lvl="0" marL="0" marR="0" rtl="0" algn="l">
                <a:lnSpc>
                  <a:spcPct val="140000"/>
                </a:lnSpc>
                <a:spcBef>
                  <a:spcPts val="0"/>
                </a:spcBef>
                <a:spcAft>
                  <a:spcPts val="0"/>
                </a:spcAft>
                <a:buNone/>
              </a:pPr>
              <a:r>
                <a:rPr b="0" i="0" lang="en-US" sz="2100" u="none" cap="none" strike="noStrike">
                  <a:solidFill>
                    <a:srgbClr val="000000"/>
                  </a:solidFill>
                  <a:latin typeface="Sen"/>
                  <a:ea typeface="Sen"/>
                  <a:cs typeface="Sen"/>
                  <a:sym typeface="Sen"/>
                </a:rPr>
                <a:t>Total Exports of handcrafts is 250 $ M in 2023</a:t>
              </a:r>
              <a:endParaRPr/>
            </a:p>
          </p:txBody>
        </p:sp>
      </p:grpSp>
      <p:sp>
        <p:nvSpPr>
          <p:cNvPr id="127" name="Google Shape;127;p5"/>
          <p:cNvSpPr txBox="1"/>
          <p:nvPr/>
        </p:nvSpPr>
        <p:spPr>
          <a:xfrm>
            <a:off x="417054" y="4150212"/>
            <a:ext cx="290512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1" i="0" lang="en-US" sz="2400" u="none" cap="none" strike="noStrike">
                <a:solidFill>
                  <a:srgbClr val="BD7428"/>
                </a:solidFill>
                <a:latin typeface="Sen Medium"/>
                <a:ea typeface="Sen Medium"/>
                <a:cs typeface="Sen Medium"/>
                <a:sym typeface="Sen Medium"/>
              </a:rPr>
              <a:t>KEY TRENDS</a:t>
            </a:r>
            <a:endParaRPr/>
          </a:p>
        </p:txBody>
      </p:sp>
      <p:sp>
        <p:nvSpPr>
          <p:cNvPr id="128" name="Google Shape;128;p5"/>
          <p:cNvSpPr txBox="1"/>
          <p:nvPr/>
        </p:nvSpPr>
        <p:spPr>
          <a:xfrm>
            <a:off x="3935775" y="4178787"/>
            <a:ext cx="4860288" cy="37719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700" u="none" cap="none" strike="noStrike">
                <a:solidFill>
                  <a:srgbClr val="000000"/>
                </a:solidFill>
                <a:latin typeface="Sen"/>
                <a:ea typeface="Sen"/>
                <a:cs typeface="Sen"/>
                <a:sym typeface="Sen"/>
              </a:rPr>
              <a:t>E-commerce Expansion</a:t>
            </a:r>
            <a:endParaRPr/>
          </a:p>
        </p:txBody>
      </p:sp>
      <p:sp>
        <p:nvSpPr>
          <p:cNvPr id="129" name="Google Shape;129;p5"/>
          <p:cNvSpPr txBox="1"/>
          <p:nvPr/>
        </p:nvSpPr>
        <p:spPr>
          <a:xfrm>
            <a:off x="3935775" y="4743450"/>
            <a:ext cx="5296790" cy="800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000000"/>
                </a:solidFill>
                <a:latin typeface="Sen"/>
                <a:ea typeface="Sen"/>
                <a:cs typeface="Sen"/>
                <a:sym typeface="Sen"/>
              </a:rPr>
              <a:t>The rise of online shopping allows local brands to reach broader audiences without the cost of physical stores.</a:t>
            </a:r>
            <a:endParaRPr/>
          </a:p>
        </p:txBody>
      </p:sp>
      <p:sp>
        <p:nvSpPr>
          <p:cNvPr id="130" name="Google Shape;130;p5"/>
          <p:cNvSpPr txBox="1"/>
          <p:nvPr/>
        </p:nvSpPr>
        <p:spPr>
          <a:xfrm>
            <a:off x="3935775" y="5892633"/>
            <a:ext cx="5296790" cy="37719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700" u="none" cap="none" strike="noStrike">
                <a:solidFill>
                  <a:srgbClr val="000000"/>
                </a:solidFill>
                <a:latin typeface="Sen"/>
                <a:ea typeface="Sen"/>
                <a:cs typeface="Sen"/>
                <a:sym typeface="Sen"/>
              </a:rPr>
              <a:t>Support for local artisans</a:t>
            </a:r>
            <a:endParaRPr/>
          </a:p>
        </p:txBody>
      </p:sp>
      <p:sp>
        <p:nvSpPr>
          <p:cNvPr id="131" name="Google Shape;131;p5"/>
          <p:cNvSpPr txBox="1"/>
          <p:nvPr/>
        </p:nvSpPr>
        <p:spPr>
          <a:xfrm>
            <a:off x="3935775" y="6350384"/>
            <a:ext cx="5613935" cy="106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000000"/>
                </a:solidFill>
                <a:latin typeface="Sen"/>
                <a:ea typeface="Sen"/>
                <a:cs typeface="Sen"/>
                <a:sym typeface="Sen"/>
              </a:rPr>
              <a:t>There is a global movement to support local industries, enhancing the value of handmade goods</a:t>
            </a:r>
            <a:endParaRPr/>
          </a:p>
          <a:p>
            <a:pPr indent="0" lvl="0" marL="0" marR="0" rtl="0" algn="l">
              <a:lnSpc>
                <a:spcPct val="120000"/>
              </a:lnSpc>
              <a:spcBef>
                <a:spcPts val="0"/>
              </a:spcBef>
              <a:spcAft>
                <a:spcPts val="0"/>
              </a:spcAft>
              <a:buNone/>
            </a:pPr>
            <a:r>
              <a:t/>
            </a:r>
            <a:endParaRPr b="0" i="0" sz="1800" u="none" cap="none" strike="noStrike">
              <a:solidFill>
                <a:srgbClr val="000000"/>
              </a:solidFill>
              <a:latin typeface="Sen"/>
              <a:ea typeface="Sen"/>
              <a:cs typeface="Sen"/>
              <a:sym typeface="Sen"/>
            </a:endParaRPr>
          </a:p>
          <a:p>
            <a:pPr indent="0" lvl="0" marL="0" marR="0" rtl="0" algn="l">
              <a:lnSpc>
                <a:spcPct val="120000"/>
              </a:lnSpc>
              <a:spcBef>
                <a:spcPts val="0"/>
              </a:spcBef>
              <a:spcAft>
                <a:spcPts val="0"/>
              </a:spcAft>
              <a:buNone/>
            </a:pPr>
            <a:r>
              <a:t/>
            </a:r>
            <a:endParaRPr b="0" i="0" sz="1800" u="none" cap="none" strike="noStrike">
              <a:solidFill>
                <a:srgbClr val="000000"/>
              </a:solidFill>
              <a:latin typeface="Sen"/>
              <a:ea typeface="Sen"/>
              <a:cs typeface="Sen"/>
              <a:sym typeface="Sen"/>
            </a:endParaRPr>
          </a:p>
        </p:txBody>
      </p:sp>
      <p:sp>
        <p:nvSpPr>
          <p:cNvPr id="132" name="Google Shape;132;p5"/>
          <p:cNvSpPr txBox="1"/>
          <p:nvPr/>
        </p:nvSpPr>
        <p:spPr>
          <a:xfrm>
            <a:off x="3935775" y="7232717"/>
            <a:ext cx="4840234" cy="39751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0" i="0" lang="en-US" sz="2799" u="none" cap="none" strike="noStrike">
                <a:solidFill>
                  <a:srgbClr val="000000"/>
                </a:solidFill>
                <a:latin typeface="Sen"/>
                <a:ea typeface="Sen"/>
                <a:cs typeface="Sen"/>
                <a:sym typeface="Sen"/>
              </a:rPr>
              <a:t>Affordability</a:t>
            </a:r>
            <a:endParaRPr/>
          </a:p>
        </p:txBody>
      </p:sp>
      <p:sp>
        <p:nvSpPr>
          <p:cNvPr id="133" name="Google Shape;133;p5"/>
          <p:cNvSpPr txBox="1"/>
          <p:nvPr/>
        </p:nvSpPr>
        <p:spPr>
          <a:xfrm>
            <a:off x="3935775" y="7766685"/>
            <a:ext cx="4875747"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000000"/>
                </a:solidFill>
                <a:latin typeface="Sen"/>
                <a:ea typeface="Sen"/>
                <a:cs typeface="Sen"/>
                <a:sym typeface="Sen"/>
              </a:rPr>
              <a:t>Rising import costs and inflation push consumers toward local, cost-effective options.</a:t>
            </a:r>
            <a:endParaRPr/>
          </a:p>
        </p:txBody>
      </p:sp>
      <p:sp>
        <p:nvSpPr>
          <p:cNvPr id="134" name="Google Shape;134;p5"/>
          <p:cNvSpPr txBox="1"/>
          <p:nvPr/>
        </p:nvSpPr>
        <p:spPr>
          <a:xfrm>
            <a:off x="3953532" y="8709660"/>
            <a:ext cx="4840234" cy="39751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0" i="0" lang="en-US" sz="2799" u="none" cap="none" strike="noStrike">
                <a:solidFill>
                  <a:srgbClr val="000000"/>
                </a:solidFill>
                <a:latin typeface="Sen"/>
                <a:ea typeface="Sen"/>
                <a:cs typeface="Sen"/>
                <a:sym typeface="Sen"/>
              </a:rPr>
              <a:t>Story behind the product</a:t>
            </a:r>
            <a:endParaRPr/>
          </a:p>
        </p:txBody>
      </p:sp>
      <p:sp>
        <p:nvSpPr>
          <p:cNvPr id="135" name="Google Shape;135;p5"/>
          <p:cNvSpPr txBox="1"/>
          <p:nvPr/>
        </p:nvSpPr>
        <p:spPr>
          <a:xfrm>
            <a:off x="3953532" y="9297670"/>
            <a:ext cx="4875747" cy="800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000000"/>
                </a:solidFill>
                <a:latin typeface="Sen"/>
                <a:ea typeface="Sen"/>
                <a:cs typeface="Sen"/>
                <a:sym typeface="Sen"/>
              </a:rPr>
              <a:t>Every handmade piece carries a story, making it more appealing to buyers.</a:t>
            </a:r>
            <a:endParaRPr/>
          </a:p>
          <a:p>
            <a:pPr indent="0" lvl="0" marL="0" marR="0" rtl="0" algn="l">
              <a:lnSpc>
                <a:spcPct val="120000"/>
              </a:lnSpc>
              <a:spcBef>
                <a:spcPts val="0"/>
              </a:spcBef>
              <a:spcAft>
                <a:spcPts val="0"/>
              </a:spcAft>
              <a:buNone/>
            </a:pPr>
            <a:r>
              <a:t/>
            </a:r>
            <a:endParaRPr b="0" i="0" sz="1800" u="none" cap="none" strike="noStrike">
              <a:solidFill>
                <a:srgbClr val="000000"/>
              </a:solidFill>
              <a:latin typeface="Sen"/>
              <a:ea typeface="Sen"/>
              <a:cs typeface="Sen"/>
              <a:sym typeface="Sen"/>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72" l="0" r="0" t="-9472"/>
            </a:stretch>
          </a:blipFill>
          <a:ln>
            <a:noFill/>
          </a:ln>
        </p:spPr>
      </p:sp>
      <p:grpSp>
        <p:nvGrpSpPr>
          <p:cNvPr id="141" name="Google Shape;141;p6"/>
          <p:cNvGrpSpPr/>
          <p:nvPr/>
        </p:nvGrpSpPr>
        <p:grpSpPr>
          <a:xfrm>
            <a:off x="1028700" y="2019548"/>
            <a:ext cx="16230600" cy="7916678"/>
            <a:chOff x="0" y="-28575"/>
            <a:chExt cx="3554646" cy="1733823"/>
          </a:xfrm>
        </p:grpSpPr>
        <p:sp>
          <p:nvSpPr>
            <p:cNvPr id="142" name="Google Shape;142;p6"/>
            <p:cNvSpPr/>
            <p:nvPr/>
          </p:nvSpPr>
          <p:spPr>
            <a:xfrm>
              <a:off x="0" y="0"/>
              <a:ext cx="3554646" cy="1705248"/>
            </a:xfrm>
            <a:custGeom>
              <a:rect b="b" l="l" r="r" t="t"/>
              <a:pathLst>
                <a:path extrusionOk="0" h="1705248" w="3554646">
                  <a:moveTo>
                    <a:pt x="10017" y="0"/>
                  </a:moveTo>
                  <a:lnTo>
                    <a:pt x="3544629" y="0"/>
                  </a:lnTo>
                  <a:cubicBezTo>
                    <a:pt x="3547286" y="0"/>
                    <a:pt x="3549834" y="1055"/>
                    <a:pt x="3551712" y="2934"/>
                  </a:cubicBezTo>
                  <a:cubicBezTo>
                    <a:pt x="3553591" y="4812"/>
                    <a:pt x="3554646" y="7360"/>
                    <a:pt x="3554646" y="10017"/>
                  </a:cubicBezTo>
                  <a:lnTo>
                    <a:pt x="3554646" y="1695231"/>
                  </a:lnTo>
                  <a:cubicBezTo>
                    <a:pt x="3554646" y="1697888"/>
                    <a:pt x="3553591" y="1700436"/>
                    <a:pt x="3551712" y="1702314"/>
                  </a:cubicBezTo>
                  <a:cubicBezTo>
                    <a:pt x="3549834" y="1704193"/>
                    <a:pt x="3547286" y="1705248"/>
                    <a:pt x="3544629" y="1705248"/>
                  </a:cubicBezTo>
                  <a:lnTo>
                    <a:pt x="10017" y="1705248"/>
                  </a:lnTo>
                  <a:cubicBezTo>
                    <a:pt x="7360" y="1705248"/>
                    <a:pt x="4812" y="1704193"/>
                    <a:pt x="2934" y="1702314"/>
                  </a:cubicBezTo>
                  <a:cubicBezTo>
                    <a:pt x="1055" y="1700436"/>
                    <a:pt x="0" y="1697888"/>
                    <a:pt x="0" y="1695231"/>
                  </a:cubicBezTo>
                  <a:lnTo>
                    <a:pt x="0" y="10017"/>
                  </a:lnTo>
                  <a:cubicBezTo>
                    <a:pt x="0" y="7360"/>
                    <a:pt x="1055" y="4812"/>
                    <a:pt x="2934" y="2934"/>
                  </a:cubicBezTo>
                  <a:cubicBezTo>
                    <a:pt x="4812" y="1055"/>
                    <a:pt x="7360" y="0"/>
                    <a:pt x="10017" y="0"/>
                  </a:cubicBezTo>
                  <a:close/>
                </a:path>
              </a:pathLst>
            </a:custGeom>
            <a:solidFill>
              <a:srgbClr val="EDE2CC"/>
            </a:solidFill>
            <a:ln cap="rnd" cmpd="sng" w="9525">
              <a:solidFill>
                <a:srgbClr val="7252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nvSpPr>
          <p:spPr>
            <a:xfrm>
              <a:off x="0" y="-28575"/>
              <a:ext cx="3554646" cy="1733823"/>
            </a:xfrm>
            <a:prstGeom prst="rect">
              <a:avLst/>
            </a:prstGeom>
            <a:noFill/>
            <a:ln>
              <a:noFill/>
            </a:ln>
          </p:spPr>
          <p:txBody>
            <a:bodyPr anchorCtr="0" anchor="ctr" bIns="50800" lIns="50800" spcFirstLastPara="1" rIns="50800" wrap="square" tIns="50800">
              <a:noAutofit/>
            </a:bodyPr>
            <a:lstStyle/>
            <a:p>
              <a:pPr indent="0" lvl="0" marL="0" marR="0" rtl="0" algn="l">
                <a:lnSpc>
                  <a:spcPct val="101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44" name="Google Shape;144;p6"/>
          <p:cNvCxnSpPr/>
          <p:nvPr/>
        </p:nvCxnSpPr>
        <p:spPr>
          <a:xfrm rot="10800000">
            <a:off x="4127314" y="2150022"/>
            <a:ext cx="0" cy="5438029"/>
          </a:xfrm>
          <a:prstGeom prst="straightConnector1">
            <a:avLst/>
          </a:prstGeom>
          <a:noFill/>
          <a:ln cap="flat" cmpd="sng" w="9525">
            <a:solidFill>
              <a:srgbClr val="72523B"/>
            </a:solidFill>
            <a:prstDash val="solid"/>
            <a:round/>
            <a:headEnd len="sm" w="sm" type="none"/>
            <a:tailEnd len="sm" w="sm" type="none"/>
          </a:ln>
        </p:spPr>
      </p:cxnSp>
      <p:cxnSp>
        <p:nvCxnSpPr>
          <p:cNvPr id="145" name="Google Shape;145;p6"/>
          <p:cNvCxnSpPr/>
          <p:nvPr/>
        </p:nvCxnSpPr>
        <p:spPr>
          <a:xfrm rot="10800000">
            <a:off x="7872646" y="2150022"/>
            <a:ext cx="0" cy="5438029"/>
          </a:xfrm>
          <a:prstGeom prst="straightConnector1">
            <a:avLst/>
          </a:prstGeom>
          <a:noFill/>
          <a:ln cap="flat" cmpd="sng" w="9525">
            <a:solidFill>
              <a:srgbClr val="72523B"/>
            </a:solidFill>
            <a:prstDash val="solid"/>
            <a:round/>
            <a:headEnd len="sm" w="sm" type="none"/>
            <a:tailEnd len="sm" w="sm" type="none"/>
          </a:ln>
        </p:spPr>
      </p:cxnSp>
      <p:cxnSp>
        <p:nvCxnSpPr>
          <p:cNvPr id="146" name="Google Shape;146;p6"/>
          <p:cNvCxnSpPr/>
          <p:nvPr/>
        </p:nvCxnSpPr>
        <p:spPr>
          <a:xfrm flipH="1" rot="10800000">
            <a:off x="9144000" y="7591948"/>
            <a:ext cx="7964" cy="2344279"/>
          </a:xfrm>
          <a:prstGeom prst="straightConnector1">
            <a:avLst/>
          </a:prstGeom>
          <a:noFill/>
          <a:ln cap="flat" cmpd="sng" w="9525">
            <a:solidFill>
              <a:srgbClr val="72523B"/>
            </a:solidFill>
            <a:prstDash val="solid"/>
            <a:round/>
            <a:headEnd len="sm" w="sm" type="none"/>
            <a:tailEnd len="sm" w="sm" type="none"/>
          </a:ln>
        </p:spPr>
      </p:cxnSp>
      <p:cxnSp>
        <p:nvCxnSpPr>
          <p:cNvPr id="147" name="Google Shape;147;p6"/>
          <p:cNvCxnSpPr/>
          <p:nvPr/>
        </p:nvCxnSpPr>
        <p:spPr>
          <a:xfrm rot="10800000">
            <a:off x="10690028" y="2150022"/>
            <a:ext cx="7793" cy="5438029"/>
          </a:xfrm>
          <a:prstGeom prst="straightConnector1">
            <a:avLst/>
          </a:prstGeom>
          <a:noFill/>
          <a:ln cap="flat" cmpd="sng" w="9525">
            <a:solidFill>
              <a:srgbClr val="72523B"/>
            </a:solidFill>
            <a:prstDash val="solid"/>
            <a:round/>
            <a:headEnd len="sm" w="sm" type="none"/>
            <a:tailEnd len="sm" w="sm" type="none"/>
          </a:ln>
        </p:spPr>
      </p:cxnSp>
      <p:cxnSp>
        <p:nvCxnSpPr>
          <p:cNvPr id="148" name="Google Shape;148;p6"/>
          <p:cNvCxnSpPr/>
          <p:nvPr/>
        </p:nvCxnSpPr>
        <p:spPr>
          <a:xfrm rot="10800000">
            <a:off x="13687881" y="2150022"/>
            <a:ext cx="0" cy="5438029"/>
          </a:xfrm>
          <a:prstGeom prst="straightConnector1">
            <a:avLst/>
          </a:prstGeom>
          <a:noFill/>
          <a:ln cap="flat" cmpd="sng" w="9525">
            <a:solidFill>
              <a:srgbClr val="72523B"/>
            </a:solidFill>
            <a:prstDash val="solid"/>
            <a:round/>
            <a:headEnd len="sm" w="sm" type="none"/>
            <a:tailEnd len="sm" w="sm" type="none"/>
          </a:ln>
        </p:spPr>
      </p:cxnSp>
      <p:cxnSp>
        <p:nvCxnSpPr>
          <p:cNvPr id="149" name="Google Shape;149;p6"/>
          <p:cNvCxnSpPr/>
          <p:nvPr/>
        </p:nvCxnSpPr>
        <p:spPr>
          <a:xfrm rot="10800000">
            <a:off x="1028700" y="7583289"/>
            <a:ext cx="16230600" cy="0"/>
          </a:xfrm>
          <a:prstGeom prst="straightConnector1">
            <a:avLst/>
          </a:prstGeom>
          <a:noFill/>
          <a:ln cap="flat" cmpd="sng" w="9525">
            <a:solidFill>
              <a:srgbClr val="72523B"/>
            </a:solidFill>
            <a:prstDash val="solid"/>
            <a:round/>
            <a:headEnd len="sm" w="sm" type="none"/>
            <a:tailEnd len="sm" w="sm" type="none"/>
          </a:ln>
        </p:spPr>
      </p:cxnSp>
      <p:cxnSp>
        <p:nvCxnSpPr>
          <p:cNvPr id="150" name="Google Shape;150;p6"/>
          <p:cNvCxnSpPr/>
          <p:nvPr/>
        </p:nvCxnSpPr>
        <p:spPr>
          <a:xfrm rot="10800000">
            <a:off x="4127314" y="5049087"/>
            <a:ext cx="3745333" cy="0"/>
          </a:xfrm>
          <a:prstGeom prst="straightConnector1">
            <a:avLst/>
          </a:prstGeom>
          <a:noFill/>
          <a:ln cap="flat" cmpd="sng" w="9525">
            <a:solidFill>
              <a:srgbClr val="72523B"/>
            </a:solidFill>
            <a:prstDash val="solid"/>
            <a:round/>
            <a:headEnd len="sm" w="sm" type="none"/>
            <a:tailEnd len="sm" w="sm" type="none"/>
          </a:ln>
        </p:spPr>
      </p:cxnSp>
      <p:cxnSp>
        <p:nvCxnSpPr>
          <p:cNvPr id="151" name="Google Shape;151;p6"/>
          <p:cNvCxnSpPr/>
          <p:nvPr/>
        </p:nvCxnSpPr>
        <p:spPr>
          <a:xfrm rot="10800000">
            <a:off x="10690028" y="5121072"/>
            <a:ext cx="2997854" cy="0"/>
          </a:xfrm>
          <a:prstGeom prst="straightConnector1">
            <a:avLst/>
          </a:prstGeom>
          <a:noFill/>
          <a:ln cap="flat" cmpd="sng" w="9525">
            <a:solidFill>
              <a:srgbClr val="72523B"/>
            </a:solidFill>
            <a:prstDash val="solid"/>
            <a:round/>
            <a:headEnd len="sm" w="sm" type="none"/>
            <a:tailEnd len="sm" w="sm" type="none"/>
          </a:ln>
        </p:spPr>
      </p:cxnSp>
      <p:sp>
        <p:nvSpPr>
          <p:cNvPr id="152" name="Google Shape;152;p6"/>
          <p:cNvSpPr/>
          <p:nvPr/>
        </p:nvSpPr>
        <p:spPr>
          <a:xfrm>
            <a:off x="3117513" y="2345487"/>
            <a:ext cx="433538" cy="275888"/>
          </a:xfrm>
          <a:custGeom>
            <a:rect b="b" l="l" r="r" t="t"/>
            <a:pathLst>
              <a:path extrusionOk="0" h="275888" w="433538">
                <a:moveTo>
                  <a:pt x="0" y="0"/>
                </a:moveTo>
                <a:lnTo>
                  <a:pt x="433538" y="0"/>
                </a:lnTo>
                <a:lnTo>
                  <a:pt x="433538" y="275888"/>
                </a:lnTo>
                <a:lnTo>
                  <a:pt x="0" y="275888"/>
                </a:lnTo>
                <a:lnTo>
                  <a:pt x="0" y="0"/>
                </a:lnTo>
                <a:close/>
              </a:path>
            </a:pathLst>
          </a:custGeom>
          <a:blipFill rotWithShape="1">
            <a:blip r:embed="rId4">
              <a:alphaModFix/>
            </a:blip>
            <a:stretch>
              <a:fillRect b="0" l="0" r="0" t="0"/>
            </a:stretch>
          </a:blipFill>
          <a:ln>
            <a:noFill/>
          </a:ln>
        </p:spPr>
      </p:sp>
      <p:sp>
        <p:nvSpPr>
          <p:cNvPr id="153" name="Google Shape;153;p6"/>
          <p:cNvSpPr/>
          <p:nvPr/>
        </p:nvSpPr>
        <p:spPr>
          <a:xfrm>
            <a:off x="6785195" y="2345487"/>
            <a:ext cx="306267" cy="282531"/>
          </a:xfrm>
          <a:custGeom>
            <a:rect b="b" l="l" r="r" t="t"/>
            <a:pathLst>
              <a:path extrusionOk="0" h="282531" w="306267">
                <a:moveTo>
                  <a:pt x="0" y="0"/>
                </a:moveTo>
                <a:lnTo>
                  <a:pt x="306266" y="0"/>
                </a:lnTo>
                <a:lnTo>
                  <a:pt x="306266" y="282531"/>
                </a:lnTo>
                <a:lnTo>
                  <a:pt x="0" y="282531"/>
                </a:lnTo>
                <a:lnTo>
                  <a:pt x="0" y="0"/>
                </a:lnTo>
                <a:close/>
              </a:path>
            </a:pathLst>
          </a:custGeom>
          <a:blipFill rotWithShape="1">
            <a:blip r:embed="rId5">
              <a:alphaModFix/>
            </a:blip>
            <a:stretch>
              <a:fillRect b="0" l="0" r="0" t="0"/>
            </a:stretch>
          </a:blipFill>
          <a:ln>
            <a:noFill/>
          </a:ln>
        </p:spPr>
      </p:sp>
      <p:sp>
        <p:nvSpPr>
          <p:cNvPr id="154" name="Google Shape;154;p6"/>
          <p:cNvSpPr/>
          <p:nvPr/>
        </p:nvSpPr>
        <p:spPr>
          <a:xfrm>
            <a:off x="16490712" y="2475855"/>
            <a:ext cx="412134" cy="263766"/>
          </a:xfrm>
          <a:custGeom>
            <a:rect b="b" l="l" r="r" t="t"/>
            <a:pathLst>
              <a:path extrusionOk="0" h="263766" w="412134">
                <a:moveTo>
                  <a:pt x="0" y="0"/>
                </a:moveTo>
                <a:lnTo>
                  <a:pt x="412135" y="0"/>
                </a:lnTo>
                <a:lnTo>
                  <a:pt x="412135" y="263766"/>
                </a:lnTo>
                <a:lnTo>
                  <a:pt x="0" y="263766"/>
                </a:lnTo>
                <a:lnTo>
                  <a:pt x="0" y="0"/>
                </a:lnTo>
                <a:close/>
              </a:path>
            </a:pathLst>
          </a:custGeom>
          <a:blipFill rotWithShape="1">
            <a:blip r:embed="rId6">
              <a:alphaModFix/>
            </a:blip>
            <a:stretch>
              <a:fillRect b="0" l="0" r="0" t="0"/>
            </a:stretch>
          </a:blipFill>
          <a:ln>
            <a:noFill/>
          </a:ln>
        </p:spPr>
      </p:sp>
      <p:sp>
        <p:nvSpPr>
          <p:cNvPr id="155" name="Google Shape;155;p6"/>
          <p:cNvSpPr/>
          <p:nvPr/>
        </p:nvSpPr>
        <p:spPr>
          <a:xfrm>
            <a:off x="10306532" y="2323692"/>
            <a:ext cx="317608" cy="304326"/>
          </a:xfrm>
          <a:custGeom>
            <a:rect b="b" l="l" r="r" t="t"/>
            <a:pathLst>
              <a:path extrusionOk="0" h="304326" w="317608">
                <a:moveTo>
                  <a:pt x="0" y="0"/>
                </a:moveTo>
                <a:lnTo>
                  <a:pt x="317608" y="0"/>
                </a:lnTo>
                <a:lnTo>
                  <a:pt x="317608" y="304326"/>
                </a:lnTo>
                <a:lnTo>
                  <a:pt x="0" y="304326"/>
                </a:lnTo>
                <a:lnTo>
                  <a:pt x="0" y="0"/>
                </a:lnTo>
                <a:close/>
              </a:path>
            </a:pathLst>
          </a:custGeom>
          <a:blipFill rotWithShape="1">
            <a:blip r:embed="rId7">
              <a:alphaModFix/>
            </a:blip>
            <a:stretch>
              <a:fillRect b="0" l="0" r="0" t="0"/>
            </a:stretch>
          </a:blipFill>
          <a:ln>
            <a:noFill/>
          </a:ln>
        </p:spPr>
      </p:sp>
      <p:sp>
        <p:nvSpPr>
          <p:cNvPr id="156" name="Google Shape;156;p6"/>
          <p:cNvSpPr/>
          <p:nvPr/>
        </p:nvSpPr>
        <p:spPr>
          <a:xfrm>
            <a:off x="12863100" y="5398655"/>
            <a:ext cx="442964" cy="224251"/>
          </a:xfrm>
          <a:custGeom>
            <a:rect b="b" l="l" r="r" t="t"/>
            <a:pathLst>
              <a:path extrusionOk="0" h="224251" w="442964">
                <a:moveTo>
                  <a:pt x="0" y="0"/>
                </a:moveTo>
                <a:lnTo>
                  <a:pt x="442964" y="0"/>
                </a:lnTo>
                <a:lnTo>
                  <a:pt x="442964" y="224250"/>
                </a:lnTo>
                <a:lnTo>
                  <a:pt x="0" y="224250"/>
                </a:lnTo>
                <a:lnTo>
                  <a:pt x="0" y="0"/>
                </a:lnTo>
                <a:close/>
              </a:path>
            </a:pathLst>
          </a:custGeom>
          <a:blipFill rotWithShape="1">
            <a:blip r:embed="rId8">
              <a:alphaModFix/>
            </a:blip>
            <a:stretch>
              <a:fillRect b="0" l="0" r="0" t="0"/>
            </a:stretch>
          </a:blipFill>
          <a:ln>
            <a:noFill/>
          </a:ln>
        </p:spPr>
      </p:sp>
      <p:sp>
        <p:nvSpPr>
          <p:cNvPr id="157" name="Google Shape;157;p6"/>
          <p:cNvSpPr/>
          <p:nvPr/>
        </p:nvSpPr>
        <p:spPr>
          <a:xfrm>
            <a:off x="8331085" y="7834659"/>
            <a:ext cx="352514" cy="352514"/>
          </a:xfrm>
          <a:custGeom>
            <a:rect b="b" l="l" r="r" t="t"/>
            <a:pathLst>
              <a:path extrusionOk="0" h="352514" w="352514">
                <a:moveTo>
                  <a:pt x="0" y="0"/>
                </a:moveTo>
                <a:lnTo>
                  <a:pt x="352514" y="0"/>
                </a:lnTo>
                <a:lnTo>
                  <a:pt x="352514" y="352515"/>
                </a:lnTo>
                <a:lnTo>
                  <a:pt x="0" y="352515"/>
                </a:lnTo>
                <a:lnTo>
                  <a:pt x="0" y="0"/>
                </a:lnTo>
                <a:close/>
              </a:path>
            </a:pathLst>
          </a:custGeom>
          <a:blipFill rotWithShape="1">
            <a:blip r:embed="rId9">
              <a:alphaModFix/>
            </a:blip>
            <a:stretch>
              <a:fillRect b="0" l="0" r="0" t="0"/>
            </a:stretch>
          </a:blipFill>
          <a:ln>
            <a:noFill/>
          </a:ln>
        </p:spPr>
      </p:sp>
      <p:sp>
        <p:nvSpPr>
          <p:cNvPr id="158" name="Google Shape;158;p6"/>
          <p:cNvSpPr/>
          <p:nvPr/>
        </p:nvSpPr>
        <p:spPr>
          <a:xfrm>
            <a:off x="16468533" y="7884023"/>
            <a:ext cx="357432" cy="362039"/>
          </a:xfrm>
          <a:custGeom>
            <a:rect b="b" l="l" r="r" t="t"/>
            <a:pathLst>
              <a:path extrusionOk="0" h="362039" w="357432">
                <a:moveTo>
                  <a:pt x="0" y="0"/>
                </a:moveTo>
                <a:lnTo>
                  <a:pt x="357432" y="0"/>
                </a:lnTo>
                <a:lnTo>
                  <a:pt x="357432" y="362040"/>
                </a:lnTo>
                <a:lnTo>
                  <a:pt x="0" y="362040"/>
                </a:lnTo>
                <a:lnTo>
                  <a:pt x="0" y="0"/>
                </a:lnTo>
                <a:close/>
              </a:path>
            </a:pathLst>
          </a:custGeom>
          <a:blipFill rotWithShape="1">
            <a:blip r:embed="rId10">
              <a:alphaModFix/>
            </a:blip>
            <a:stretch>
              <a:fillRect b="0" l="0" r="0" t="0"/>
            </a:stretch>
          </a:blipFill>
          <a:ln>
            <a:noFill/>
          </a:ln>
        </p:spPr>
      </p:sp>
      <p:sp>
        <p:nvSpPr>
          <p:cNvPr id="159" name="Google Shape;159;p6"/>
          <p:cNvSpPr/>
          <p:nvPr/>
        </p:nvSpPr>
        <p:spPr>
          <a:xfrm>
            <a:off x="13023533" y="2597013"/>
            <a:ext cx="282531" cy="282531"/>
          </a:xfrm>
          <a:custGeom>
            <a:rect b="b" l="l" r="r" t="t"/>
            <a:pathLst>
              <a:path extrusionOk="0" h="282531" w="282531">
                <a:moveTo>
                  <a:pt x="0" y="0"/>
                </a:moveTo>
                <a:lnTo>
                  <a:pt x="282531" y="0"/>
                </a:lnTo>
                <a:lnTo>
                  <a:pt x="282531" y="282531"/>
                </a:lnTo>
                <a:lnTo>
                  <a:pt x="0" y="282531"/>
                </a:lnTo>
                <a:lnTo>
                  <a:pt x="0" y="0"/>
                </a:lnTo>
                <a:close/>
              </a:path>
            </a:pathLst>
          </a:custGeom>
          <a:blipFill rotWithShape="1">
            <a:blip r:embed="rId11">
              <a:alphaModFix/>
            </a:blip>
            <a:stretch>
              <a:fillRect b="0" l="0" r="0" t="0"/>
            </a:stretch>
          </a:blipFill>
          <a:ln>
            <a:noFill/>
          </a:ln>
        </p:spPr>
      </p:sp>
      <p:sp>
        <p:nvSpPr>
          <p:cNvPr id="160" name="Google Shape;160;p6"/>
          <p:cNvSpPr/>
          <p:nvPr/>
        </p:nvSpPr>
        <p:spPr>
          <a:xfrm>
            <a:off x="6615578" y="5331588"/>
            <a:ext cx="339234" cy="291317"/>
          </a:xfrm>
          <a:custGeom>
            <a:rect b="b" l="l" r="r" t="t"/>
            <a:pathLst>
              <a:path extrusionOk="0" h="291317" w="339234">
                <a:moveTo>
                  <a:pt x="0" y="0"/>
                </a:moveTo>
                <a:lnTo>
                  <a:pt x="339233" y="0"/>
                </a:lnTo>
                <a:lnTo>
                  <a:pt x="339233" y="291317"/>
                </a:lnTo>
                <a:lnTo>
                  <a:pt x="0" y="291317"/>
                </a:lnTo>
                <a:lnTo>
                  <a:pt x="0" y="0"/>
                </a:lnTo>
                <a:close/>
              </a:path>
            </a:pathLst>
          </a:custGeom>
          <a:blipFill rotWithShape="1">
            <a:blip r:embed="rId12">
              <a:alphaModFix/>
            </a:blip>
            <a:stretch>
              <a:fillRect b="0" l="0" r="0" t="0"/>
            </a:stretch>
          </a:blipFill>
          <a:ln>
            <a:noFill/>
          </a:ln>
        </p:spPr>
      </p:sp>
      <p:grpSp>
        <p:nvGrpSpPr>
          <p:cNvPr id="161" name="Google Shape;161;p6"/>
          <p:cNvGrpSpPr/>
          <p:nvPr/>
        </p:nvGrpSpPr>
        <p:grpSpPr>
          <a:xfrm>
            <a:off x="1178075" y="330261"/>
            <a:ext cx="14306019" cy="1511179"/>
            <a:chOff x="0" y="152400"/>
            <a:chExt cx="19074691" cy="2014905"/>
          </a:xfrm>
        </p:grpSpPr>
        <p:sp>
          <p:nvSpPr>
            <p:cNvPr id="162" name="Google Shape;162;p6"/>
            <p:cNvSpPr txBox="1"/>
            <p:nvPr/>
          </p:nvSpPr>
          <p:spPr>
            <a:xfrm>
              <a:off x="8105660" y="471855"/>
              <a:ext cx="10969031" cy="169545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0" i="1" lang="en-US" sz="9000" u="none" cap="none" strike="noStrike">
                  <a:solidFill>
                    <a:srgbClr val="72523B"/>
                  </a:solidFill>
                  <a:latin typeface="Play"/>
                  <a:ea typeface="Play"/>
                  <a:cs typeface="Play"/>
                  <a:sym typeface="Play"/>
                </a:rPr>
                <a:t>Model Canvas</a:t>
              </a:r>
              <a:endParaRPr/>
            </a:p>
          </p:txBody>
        </p:sp>
        <p:sp>
          <p:nvSpPr>
            <p:cNvPr id="163" name="Google Shape;163;p6"/>
            <p:cNvSpPr txBox="1"/>
            <p:nvPr/>
          </p:nvSpPr>
          <p:spPr>
            <a:xfrm>
              <a:off x="0" y="152400"/>
              <a:ext cx="8196524" cy="1996556"/>
            </a:xfrm>
            <a:prstGeom prst="rect">
              <a:avLst/>
            </a:prstGeom>
            <a:noFill/>
            <a:ln>
              <a:noFill/>
            </a:ln>
          </p:spPr>
          <p:txBody>
            <a:bodyPr anchorCtr="0" anchor="t" bIns="0" lIns="0" spcFirstLastPara="1" rIns="0" wrap="square" tIns="0">
              <a:spAutoFit/>
            </a:bodyPr>
            <a:lstStyle/>
            <a:p>
              <a:pPr indent="0" lvl="0" marL="0" marR="0" rtl="0" algn="l">
                <a:lnSpc>
                  <a:spcPct val="104998"/>
                </a:lnSpc>
                <a:spcBef>
                  <a:spcPts val="0"/>
                </a:spcBef>
                <a:spcAft>
                  <a:spcPts val="0"/>
                </a:spcAft>
                <a:buNone/>
              </a:pPr>
              <a:r>
                <a:rPr b="0" i="0" lang="en-US" sz="10604" u="none" cap="none" strike="noStrike">
                  <a:solidFill>
                    <a:srgbClr val="72523B"/>
                  </a:solidFill>
                  <a:latin typeface="Arial"/>
                  <a:ea typeface="Arial"/>
                  <a:cs typeface="Arial"/>
                  <a:sym typeface="Arial"/>
                </a:rPr>
                <a:t>Business</a:t>
              </a:r>
              <a:endParaRPr/>
            </a:p>
          </p:txBody>
        </p:sp>
      </p:grpSp>
      <p:sp>
        <p:nvSpPr>
          <p:cNvPr id="164" name="Google Shape;164;p6"/>
          <p:cNvSpPr txBox="1"/>
          <p:nvPr/>
        </p:nvSpPr>
        <p:spPr>
          <a:xfrm>
            <a:off x="1178075" y="2307387"/>
            <a:ext cx="1798150"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1" lang="en-US" sz="2100" u="none" cap="none" strike="noStrike">
                <a:solidFill>
                  <a:srgbClr val="72523B"/>
                </a:solidFill>
                <a:latin typeface="Play"/>
                <a:ea typeface="Play"/>
                <a:cs typeface="Play"/>
                <a:sym typeface="Play"/>
              </a:rPr>
              <a:t>Key Partners</a:t>
            </a:r>
            <a:endParaRPr/>
          </a:p>
        </p:txBody>
      </p:sp>
      <p:sp>
        <p:nvSpPr>
          <p:cNvPr id="165" name="Google Shape;165;p6"/>
          <p:cNvSpPr txBox="1"/>
          <p:nvPr/>
        </p:nvSpPr>
        <p:spPr>
          <a:xfrm>
            <a:off x="1265080" y="7760431"/>
            <a:ext cx="2285971"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Cost Structure</a:t>
            </a:r>
            <a:endParaRPr/>
          </a:p>
        </p:txBody>
      </p:sp>
      <p:sp>
        <p:nvSpPr>
          <p:cNvPr id="166" name="Google Shape;166;p6"/>
          <p:cNvSpPr txBox="1"/>
          <p:nvPr/>
        </p:nvSpPr>
        <p:spPr>
          <a:xfrm>
            <a:off x="9541669" y="7830939"/>
            <a:ext cx="2285971"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Revenue Stream</a:t>
            </a:r>
            <a:endParaRPr/>
          </a:p>
        </p:txBody>
      </p:sp>
      <p:sp>
        <p:nvSpPr>
          <p:cNvPr id="167" name="Google Shape;167;p6"/>
          <p:cNvSpPr txBox="1"/>
          <p:nvPr/>
        </p:nvSpPr>
        <p:spPr>
          <a:xfrm>
            <a:off x="4584493" y="2307387"/>
            <a:ext cx="1748285"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Key Activities</a:t>
            </a:r>
            <a:endParaRPr/>
          </a:p>
        </p:txBody>
      </p:sp>
      <p:sp>
        <p:nvSpPr>
          <p:cNvPr id="168" name="Google Shape;168;p6"/>
          <p:cNvSpPr txBox="1"/>
          <p:nvPr/>
        </p:nvSpPr>
        <p:spPr>
          <a:xfrm>
            <a:off x="10997858" y="2355373"/>
            <a:ext cx="1659563" cy="72771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Customer Relationship</a:t>
            </a:r>
            <a:endParaRPr/>
          </a:p>
        </p:txBody>
      </p:sp>
      <p:sp>
        <p:nvSpPr>
          <p:cNvPr id="169" name="Google Shape;169;p6"/>
          <p:cNvSpPr txBox="1"/>
          <p:nvPr/>
        </p:nvSpPr>
        <p:spPr>
          <a:xfrm>
            <a:off x="13873619" y="2361756"/>
            <a:ext cx="2255144"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Customer Segments</a:t>
            </a:r>
            <a:endParaRPr/>
          </a:p>
        </p:txBody>
      </p:sp>
      <p:sp>
        <p:nvSpPr>
          <p:cNvPr id="170" name="Google Shape;170;p6"/>
          <p:cNvSpPr txBox="1"/>
          <p:nvPr/>
        </p:nvSpPr>
        <p:spPr>
          <a:xfrm>
            <a:off x="8058520" y="2307387"/>
            <a:ext cx="2186887"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Value Propositions</a:t>
            </a:r>
            <a:endParaRPr/>
          </a:p>
        </p:txBody>
      </p:sp>
      <p:sp>
        <p:nvSpPr>
          <p:cNvPr id="171" name="Google Shape;171;p6"/>
          <p:cNvSpPr txBox="1"/>
          <p:nvPr/>
        </p:nvSpPr>
        <p:spPr>
          <a:xfrm>
            <a:off x="4505099" y="5266670"/>
            <a:ext cx="1748285"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Key Resources</a:t>
            </a:r>
            <a:endParaRPr/>
          </a:p>
        </p:txBody>
      </p:sp>
      <p:sp>
        <p:nvSpPr>
          <p:cNvPr id="172" name="Google Shape;172;p6"/>
          <p:cNvSpPr txBox="1"/>
          <p:nvPr/>
        </p:nvSpPr>
        <p:spPr>
          <a:xfrm>
            <a:off x="10997858" y="5337271"/>
            <a:ext cx="1477818" cy="35623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i="1" lang="en-US" sz="2099" u="none" cap="none" strike="noStrike">
                <a:solidFill>
                  <a:srgbClr val="72523B"/>
                </a:solidFill>
                <a:latin typeface="Play"/>
                <a:ea typeface="Play"/>
                <a:cs typeface="Play"/>
                <a:sym typeface="Play"/>
              </a:rPr>
              <a:t>Channel</a:t>
            </a:r>
            <a:endParaRPr/>
          </a:p>
        </p:txBody>
      </p:sp>
      <p:sp>
        <p:nvSpPr>
          <p:cNvPr id="173" name="Google Shape;173;p6"/>
          <p:cNvSpPr txBox="1"/>
          <p:nvPr/>
        </p:nvSpPr>
        <p:spPr>
          <a:xfrm>
            <a:off x="13646953" y="3451340"/>
            <a:ext cx="2794546" cy="356235"/>
          </a:xfrm>
          <a:prstGeom prst="rect">
            <a:avLst/>
          </a:prstGeom>
          <a:noFill/>
          <a:ln>
            <a:noFill/>
          </a:ln>
        </p:spPr>
        <p:txBody>
          <a:bodyPr anchorCtr="0" anchor="t" bIns="0" lIns="0" spcFirstLastPara="1" rIns="0" wrap="square" tIns="0">
            <a:spAutoFit/>
          </a:bodyPr>
          <a:lstStyle/>
          <a:p>
            <a:pPr indent="-226694" lvl="1" marL="453388" marR="0" rtl="0" algn="ctr">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Females aged 18-30   </a:t>
            </a:r>
            <a:endParaRPr/>
          </a:p>
        </p:txBody>
      </p:sp>
      <p:sp>
        <p:nvSpPr>
          <p:cNvPr id="174" name="Google Shape;174;p6"/>
          <p:cNvSpPr txBox="1"/>
          <p:nvPr/>
        </p:nvSpPr>
        <p:spPr>
          <a:xfrm>
            <a:off x="13646953" y="4061142"/>
            <a:ext cx="2811810" cy="356235"/>
          </a:xfrm>
          <a:prstGeom prst="rect">
            <a:avLst/>
          </a:prstGeom>
          <a:noFill/>
          <a:ln>
            <a:noFill/>
          </a:ln>
        </p:spPr>
        <p:txBody>
          <a:bodyPr anchorCtr="0" anchor="t" bIns="0" lIns="0" spcFirstLastPara="1" rIns="0" wrap="square" tIns="0">
            <a:spAutoFit/>
          </a:bodyPr>
          <a:lstStyle/>
          <a:p>
            <a:pPr indent="-226694" lvl="1" marL="453388" marR="0" rtl="0" algn="ctr">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Couples aged 20-30   </a:t>
            </a:r>
            <a:endParaRPr/>
          </a:p>
        </p:txBody>
      </p:sp>
      <p:sp>
        <p:nvSpPr>
          <p:cNvPr id="175" name="Google Shape;175;p6"/>
          <p:cNvSpPr txBox="1"/>
          <p:nvPr/>
        </p:nvSpPr>
        <p:spPr>
          <a:xfrm>
            <a:off x="13770023" y="4670945"/>
            <a:ext cx="2945807" cy="72771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0" i="1" lang="en-US" sz="2099" u="none" cap="none" strike="noStrike">
                <a:solidFill>
                  <a:srgbClr val="000000"/>
                </a:solidFill>
                <a:latin typeface="Play"/>
                <a:ea typeface="Play"/>
                <a:cs typeface="Play"/>
                <a:sym typeface="Play"/>
              </a:rPr>
              <a:t>Location : Mansoura and Alexandria </a:t>
            </a:r>
            <a:endParaRPr/>
          </a:p>
        </p:txBody>
      </p:sp>
      <p:sp>
        <p:nvSpPr>
          <p:cNvPr id="176" name="Google Shape;176;p6"/>
          <p:cNvSpPr txBox="1"/>
          <p:nvPr/>
        </p:nvSpPr>
        <p:spPr>
          <a:xfrm>
            <a:off x="7832897" y="3875405"/>
            <a:ext cx="3164961" cy="727710"/>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personalized fashion Accessories</a:t>
            </a:r>
            <a:endParaRPr/>
          </a:p>
        </p:txBody>
      </p:sp>
      <p:sp>
        <p:nvSpPr>
          <p:cNvPr id="177" name="Google Shape;177;p6"/>
          <p:cNvSpPr txBox="1"/>
          <p:nvPr/>
        </p:nvSpPr>
        <p:spPr>
          <a:xfrm>
            <a:off x="7872646" y="4890623"/>
            <a:ext cx="3014656" cy="1302872"/>
          </a:xfrm>
          <a:prstGeom prst="rect">
            <a:avLst/>
          </a:prstGeom>
          <a:noFill/>
          <a:ln>
            <a:noFill/>
          </a:ln>
        </p:spPr>
        <p:txBody>
          <a:bodyPr anchorCtr="0" anchor="t" bIns="0" lIns="0" spcFirstLastPara="1" rIns="0" wrap="square" tIns="0">
            <a:spAutoFit/>
          </a:bodyPr>
          <a:lstStyle/>
          <a:p>
            <a:pPr indent="-227325" lvl="1" marL="454650" marR="0" rtl="0" algn="l">
              <a:lnSpc>
                <a:spcPct val="140047"/>
              </a:lnSpc>
              <a:spcBef>
                <a:spcPts val="0"/>
              </a:spcBef>
              <a:spcAft>
                <a:spcPts val="0"/>
              </a:spcAft>
              <a:buClr>
                <a:srgbClr val="000000"/>
              </a:buClr>
              <a:buSzPts val="2105"/>
              <a:buFont typeface="Arial"/>
              <a:buChar char="•"/>
            </a:pPr>
            <a:r>
              <a:rPr b="0" i="1" lang="en-US" sz="2105" u="none" cap="none" strike="noStrike">
                <a:solidFill>
                  <a:srgbClr val="000000"/>
                </a:solidFill>
                <a:latin typeface="Play"/>
                <a:ea typeface="Play"/>
                <a:cs typeface="Play"/>
                <a:sym typeface="Play"/>
              </a:rPr>
              <a:t>Social Validation</a:t>
            </a:r>
            <a:endParaRPr/>
          </a:p>
          <a:p>
            <a:pPr indent="0" lvl="0" marL="0" marR="0" rtl="0" algn="ctr">
              <a:lnSpc>
                <a:spcPct val="120095"/>
              </a:lnSpc>
              <a:spcBef>
                <a:spcPts val="0"/>
              </a:spcBef>
              <a:spcAft>
                <a:spcPts val="0"/>
              </a:spcAft>
              <a:buNone/>
            </a:pPr>
            <a:r>
              <a:t/>
            </a:r>
            <a:endParaRPr b="0" i="1" sz="2105" u="none" cap="none" strike="noStrike">
              <a:solidFill>
                <a:srgbClr val="000000"/>
              </a:solidFill>
              <a:latin typeface="Play"/>
              <a:ea typeface="Play"/>
              <a:cs typeface="Play"/>
              <a:sym typeface="Play"/>
            </a:endParaRPr>
          </a:p>
          <a:p>
            <a:pPr indent="0" lvl="0" marL="0" marR="0" rtl="0" algn="ctr">
              <a:lnSpc>
                <a:spcPct val="120095"/>
              </a:lnSpc>
              <a:spcBef>
                <a:spcPts val="0"/>
              </a:spcBef>
              <a:spcAft>
                <a:spcPts val="0"/>
              </a:spcAft>
              <a:buNone/>
            </a:pPr>
            <a:r>
              <a:t/>
            </a:r>
            <a:endParaRPr b="0" i="1" sz="2105" u="none" cap="none" strike="noStrike">
              <a:solidFill>
                <a:srgbClr val="000000"/>
              </a:solidFill>
              <a:latin typeface="Play"/>
              <a:ea typeface="Play"/>
              <a:cs typeface="Play"/>
              <a:sym typeface="Play"/>
            </a:endParaRPr>
          </a:p>
          <a:p>
            <a:pPr indent="0" lvl="0" marL="0" marR="0" rtl="0" algn="ctr">
              <a:lnSpc>
                <a:spcPct val="120095"/>
              </a:lnSpc>
              <a:spcBef>
                <a:spcPts val="0"/>
              </a:spcBef>
              <a:spcAft>
                <a:spcPts val="0"/>
              </a:spcAft>
              <a:buNone/>
            </a:pPr>
            <a:r>
              <a:t/>
            </a:r>
            <a:endParaRPr b="0" i="1" sz="2105" u="none" cap="none" strike="noStrike">
              <a:solidFill>
                <a:srgbClr val="000000"/>
              </a:solidFill>
              <a:latin typeface="Play"/>
              <a:ea typeface="Play"/>
              <a:cs typeface="Play"/>
              <a:sym typeface="Play"/>
            </a:endParaRPr>
          </a:p>
        </p:txBody>
      </p:sp>
      <p:sp>
        <p:nvSpPr>
          <p:cNvPr id="178" name="Google Shape;178;p6"/>
          <p:cNvSpPr txBox="1"/>
          <p:nvPr/>
        </p:nvSpPr>
        <p:spPr>
          <a:xfrm>
            <a:off x="7872646" y="2898288"/>
            <a:ext cx="2668919" cy="1360022"/>
          </a:xfrm>
          <a:prstGeom prst="rect">
            <a:avLst/>
          </a:prstGeom>
          <a:noFill/>
          <a:ln>
            <a:noFill/>
          </a:ln>
        </p:spPr>
        <p:txBody>
          <a:bodyPr anchorCtr="0" anchor="t" bIns="0" lIns="0" spcFirstLastPara="1" rIns="0" wrap="square" tIns="0">
            <a:spAutoFit/>
          </a:bodyPr>
          <a:lstStyle/>
          <a:p>
            <a:pPr indent="-227325" lvl="1" marL="454650" marR="0" rtl="0" algn="l">
              <a:lnSpc>
                <a:spcPct val="140047"/>
              </a:lnSpc>
              <a:spcBef>
                <a:spcPts val="0"/>
              </a:spcBef>
              <a:spcAft>
                <a:spcPts val="0"/>
              </a:spcAft>
              <a:buClr>
                <a:srgbClr val="000000"/>
              </a:buClr>
              <a:buSzPts val="2105"/>
              <a:buFont typeface="Arial"/>
              <a:buChar char="•"/>
            </a:pPr>
            <a:r>
              <a:rPr b="0" i="1" lang="en-US" sz="2105" u="none" cap="none" strike="noStrike">
                <a:solidFill>
                  <a:srgbClr val="000000"/>
                </a:solidFill>
                <a:latin typeface="Play"/>
                <a:ea typeface="Play"/>
                <a:cs typeface="Play"/>
                <a:sym typeface="Play"/>
              </a:rPr>
              <a:t>Unique high Quality Accessories </a:t>
            </a:r>
            <a:endParaRPr/>
          </a:p>
          <a:p>
            <a:pPr indent="0" lvl="0" marL="0" marR="0" rtl="0" algn="ctr">
              <a:lnSpc>
                <a:spcPct val="120095"/>
              </a:lnSpc>
              <a:spcBef>
                <a:spcPts val="0"/>
              </a:spcBef>
              <a:spcAft>
                <a:spcPts val="0"/>
              </a:spcAft>
              <a:buNone/>
            </a:pPr>
            <a:r>
              <a:t/>
            </a:r>
            <a:endParaRPr b="0" i="1" sz="2105" u="none" cap="none" strike="noStrike">
              <a:solidFill>
                <a:srgbClr val="000000"/>
              </a:solidFill>
              <a:latin typeface="Play"/>
              <a:ea typeface="Play"/>
              <a:cs typeface="Play"/>
              <a:sym typeface="Play"/>
            </a:endParaRPr>
          </a:p>
          <a:p>
            <a:pPr indent="0" lvl="0" marL="0" marR="0" rtl="0" algn="ctr">
              <a:lnSpc>
                <a:spcPct val="120095"/>
              </a:lnSpc>
              <a:spcBef>
                <a:spcPts val="0"/>
              </a:spcBef>
              <a:spcAft>
                <a:spcPts val="0"/>
              </a:spcAft>
              <a:buNone/>
            </a:pPr>
            <a:r>
              <a:t/>
            </a:r>
            <a:endParaRPr b="0" i="1" sz="2105" u="none" cap="none" strike="noStrike">
              <a:solidFill>
                <a:srgbClr val="000000"/>
              </a:solidFill>
              <a:latin typeface="Play"/>
              <a:ea typeface="Play"/>
              <a:cs typeface="Play"/>
              <a:sym typeface="Play"/>
            </a:endParaRPr>
          </a:p>
        </p:txBody>
      </p:sp>
      <p:sp>
        <p:nvSpPr>
          <p:cNvPr id="179" name="Google Shape;179;p6"/>
          <p:cNvSpPr txBox="1"/>
          <p:nvPr/>
        </p:nvSpPr>
        <p:spPr>
          <a:xfrm>
            <a:off x="10919827" y="5903056"/>
            <a:ext cx="1555849" cy="1470660"/>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Instagram</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TikTok </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Facebook</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Bazaars  </a:t>
            </a:r>
            <a:endParaRPr/>
          </a:p>
        </p:txBody>
      </p:sp>
      <p:sp>
        <p:nvSpPr>
          <p:cNvPr id="180" name="Google Shape;180;p6"/>
          <p:cNvSpPr txBox="1"/>
          <p:nvPr/>
        </p:nvSpPr>
        <p:spPr>
          <a:xfrm>
            <a:off x="10756236" y="3233419"/>
            <a:ext cx="2677716" cy="1099185"/>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Loyalty Programs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NPS and Feedback</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Interactive Content  </a:t>
            </a:r>
            <a:endParaRPr/>
          </a:p>
        </p:txBody>
      </p:sp>
      <p:sp>
        <p:nvSpPr>
          <p:cNvPr id="181" name="Google Shape;181;p6"/>
          <p:cNvSpPr txBox="1"/>
          <p:nvPr/>
        </p:nvSpPr>
        <p:spPr>
          <a:xfrm>
            <a:off x="9787960" y="8474663"/>
            <a:ext cx="1819721" cy="727710"/>
          </a:xfrm>
          <a:prstGeom prst="rect">
            <a:avLst/>
          </a:prstGeom>
          <a:noFill/>
          <a:ln>
            <a:noFill/>
          </a:ln>
        </p:spPr>
        <p:txBody>
          <a:bodyPr anchorCtr="0" anchor="t" bIns="0" lIns="0" spcFirstLastPara="1" rIns="0" wrap="square" tIns="0">
            <a:spAutoFit/>
          </a:bodyPr>
          <a:lstStyle/>
          <a:p>
            <a:pPr indent="-226694" lvl="1" marL="453388" marR="0" rtl="0" algn="ctr">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Direct Sales</a:t>
            </a:r>
            <a:endParaRPr/>
          </a:p>
          <a:p>
            <a:pPr indent="-226694" lvl="1" marL="453388" marR="0" rtl="0" algn="ctr">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Service Fees </a:t>
            </a:r>
            <a:endParaRPr/>
          </a:p>
        </p:txBody>
      </p:sp>
      <p:sp>
        <p:nvSpPr>
          <p:cNvPr id="182" name="Google Shape;182;p6"/>
          <p:cNvSpPr txBox="1"/>
          <p:nvPr/>
        </p:nvSpPr>
        <p:spPr>
          <a:xfrm>
            <a:off x="4270559" y="3044983"/>
            <a:ext cx="2759869" cy="1470660"/>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 buying materials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Crafting accessories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Marketing and Sales </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CRM </a:t>
            </a:r>
            <a:endParaRPr/>
          </a:p>
        </p:txBody>
      </p:sp>
      <p:sp>
        <p:nvSpPr>
          <p:cNvPr id="183" name="Google Shape;183;p6"/>
          <p:cNvSpPr txBox="1"/>
          <p:nvPr/>
        </p:nvSpPr>
        <p:spPr>
          <a:xfrm>
            <a:off x="4356320" y="5903056"/>
            <a:ext cx="3040856" cy="2213610"/>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Raw Materials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Equipments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Social Media Platforms </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Time and Effort</a:t>
            </a:r>
            <a:endParaRPr/>
          </a:p>
          <a:p>
            <a:pPr indent="0" lvl="0" marL="0" marR="0" rtl="0" algn="l">
              <a:lnSpc>
                <a:spcPct val="140019"/>
              </a:lnSpc>
              <a:spcBef>
                <a:spcPts val="0"/>
              </a:spcBef>
              <a:spcAft>
                <a:spcPts val="0"/>
              </a:spcAft>
              <a:buNone/>
            </a:pPr>
            <a:r>
              <a:t/>
            </a:r>
            <a:endParaRPr b="0" i="1" sz="2099" u="none" cap="none" strike="noStrike">
              <a:solidFill>
                <a:srgbClr val="000000"/>
              </a:solidFill>
              <a:latin typeface="Play"/>
              <a:ea typeface="Play"/>
              <a:cs typeface="Play"/>
              <a:sym typeface="Play"/>
            </a:endParaRPr>
          </a:p>
          <a:p>
            <a:pPr indent="0" lvl="0" marL="0" marR="0" rtl="0" algn="l">
              <a:lnSpc>
                <a:spcPct val="140019"/>
              </a:lnSpc>
              <a:spcBef>
                <a:spcPts val="0"/>
              </a:spcBef>
              <a:spcAft>
                <a:spcPts val="0"/>
              </a:spcAft>
              <a:buNone/>
            </a:pPr>
            <a:r>
              <a:rPr b="0" i="1" lang="en-US" sz="2099" u="none" cap="none" strike="noStrike">
                <a:solidFill>
                  <a:srgbClr val="000000"/>
                </a:solidFill>
                <a:latin typeface="Play"/>
                <a:ea typeface="Play"/>
                <a:cs typeface="Play"/>
                <a:sym typeface="Play"/>
              </a:rPr>
              <a:t> </a:t>
            </a:r>
            <a:endParaRPr/>
          </a:p>
        </p:txBody>
      </p:sp>
      <p:sp>
        <p:nvSpPr>
          <p:cNvPr id="184" name="Google Shape;184;p6"/>
          <p:cNvSpPr txBox="1"/>
          <p:nvPr/>
        </p:nvSpPr>
        <p:spPr>
          <a:xfrm>
            <a:off x="1178075" y="3044983"/>
            <a:ext cx="2566243" cy="1099185"/>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Shipping Company</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Packaging Supplier</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 Influncers </a:t>
            </a:r>
            <a:endParaRPr/>
          </a:p>
        </p:txBody>
      </p:sp>
      <p:sp>
        <p:nvSpPr>
          <p:cNvPr id="185" name="Google Shape;185;p6"/>
          <p:cNvSpPr txBox="1"/>
          <p:nvPr/>
        </p:nvSpPr>
        <p:spPr>
          <a:xfrm>
            <a:off x="1211056" y="8315595"/>
            <a:ext cx="2123226" cy="1470660"/>
          </a:xfrm>
          <a:prstGeom prst="rect">
            <a:avLst/>
          </a:prstGeom>
          <a:noFill/>
          <a:ln>
            <a:noFill/>
          </a:ln>
        </p:spPr>
        <p:txBody>
          <a:bodyPr anchorCtr="0" anchor="t" bIns="0" lIns="0" spcFirstLastPara="1" rIns="0" wrap="square" tIns="0">
            <a:spAutoFit/>
          </a:bodyPr>
          <a:lstStyle/>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Raw Materials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Equipments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Labor Costs</a:t>
            </a:r>
            <a:endParaRPr/>
          </a:p>
          <a:p>
            <a:pPr indent="-226694" lvl="1" marL="453388" marR="0" rtl="0" algn="l">
              <a:lnSpc>
                <a:spcPct val="140019"/>
              </a:lnSpc>
              <a:spcBef>
                <a:spcPts val="0"/>
              </a:spcBef>
              <a:spcAft>
                <a:spcPts val="0"/>
              </a:spcAft>
              <a:buClr>
                <a:srgbClr val="000000"/>
              </a:buClr>
              <a:buSzPts val="2099"/>
              <a:buFont typeface="Arial"/>
              <a:buChar char="•"/>
            </a:pPr>
            <a:r>
              <a:rPr b="0" i="1" lang="en-US" sz="2099" u="none" cap="none" strike="noStrike">
                <a:solidFill>
                  <a:srgbClr val="000000"/>
                </a:solidFill>
                <a:latin typeface="Play"/>
                <a:ea typeface="Play"/>
                <a:cs typeface="Play"/>
                <a:sym typeface="Play"/>
              </a:rPr>
              <a:t>Partnerships   </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9497" l="0" r="0" t="-9499"/>
            </a:stretch>
          </a:blipFill>
          <a:ln>
            <a:noFill/>
          </a:ln>
        </p:spPr>
      </p:sp>
      <p:sp>
        <p:nvSpPr>
          <p:cNvPr id="191" name="Google Shape;191;p7"/>
          <p:cNvSpPr txBox="1"/>
          <p:nvPr/>
        </p:nvSpPr>
        <p:spPr>
          <a:xfrm>
            <a:off x="2031044" y="410129"/>
            <a:ext cx="14225912" cy="8698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499" u="none" cap="none" strike="noStrike">
                <a:solidFill>
                  <a:srgbClr val="8F4C06"/>
                </a:solidFill>
                <a:latin typeface="Arial"/>
                <a:ea typeface="Arial"/>
                <a:cs typeface="Arial"/>
                <a:sym typeface="Arial"/>
              </a:rPr>
              <a:t>SWOT ANALYS</a:t>
            </a:r>
            <a:endParaRPr/>
          </a:p>
        </p:txBody>
      </p:sp>
      <p:sp>
        <p:nvSpPr>
          <p:cNvPr id="192" name="Google Shape;192;p7"/>
          <p:cNvSpPr txBox="1"/>
          <p:nvPr/>
        </p:nvSpPr>
        <p:spPr>
          <a:xfrm>
            <a:off x="1164199" y="1809293"/>
            <a:ext cx="6391722" cy="445516"/>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0" i="0" lang="en-US" sz="2900" u="none" cap="none" strike="noStrike">
                <a:solidFill>
                  <a:srgbClr val="8F4C06"/>
                </a:solidFill>
                <a:latin typeface="Arial"/>
                <a:ea typeface="Arial"/>
                <a:cs typeface="Arial"/>
                <a:sym typeface="Arial"/>
              </a:rPr>
              <a:t>STRENGTH </a:t>
            </a:r>
            <a:endParaRPr/>
          </a:p>
        </p:txBody>
      </p:sp>
      <p:sp>
        <p:nvSpPr>
          <p:cNvPr id="193" name="Google Shape;193;p7"/>
          <p:cNvSpPr txBox="1"/>
          <p:nvPr/>
        </p:nvSpPr>
        <p:spPr>
          <a:xfrm>
            <a:off x="1164199" y="6759702"/>
            <a:ext cx="6391722" cy="445516"/>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0" i="0" lang="en-US" sz="2900" u="none" cap="none" strike="noStrike">
                <a:solidFill>
                  <a:srgbClr val="8F4C06"/>
                </a:solidFill>
                <a:latin typeface="Arial"/>
                <a:ea typeface="Arial"/>
                <a:cs typeface="Arial"/>
                <a:sym typeface="Arial"/>
              </a:rPr>
              <a:t>OPPORTUNITY </a:t>
            </a:r>
            <a:endParaRPr/>
          </a:p>
        </p:txBody>
      </p:sp>
      <p:sp>
        <p:nvSpPr>
          <p:cNvPr id="194" name="Google Shape;194;p7"/>
          <p:cNvSpPr txBox="1"/>
          <p:nvPr/>
        </p:nvSpPr>
        <p:spPr>
          <a:xfrm>
            <a:off x="10155557" y="1809293"/>
            <a:ext cx="6391722" cy="445516"/>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0" i="0" lang="en-US" sz="2900" u="none" cap="none" strike="noStrike">
                <a:solidFill>
                  <a:srgbClr val="8F4C06"/>
                </a:solidFill>
                <a:latin typeface="Arial"/>
                <a:ea typeface="Arial"/>
                <a:cs typeface="Arial"/>
                <a:sym typeface="Arial"/>
              </a:rPr>
              <a:t>WEAKNESSES</a:t>
            </a:r>
            <a:endParaRPr/>
          </a:p>
        </p:txBody>
      </p:sp>
      <p:sp>
        <p:nvSpPr>
          <p:cNvPr id="195" name="Google Shape;195;p7"/>
          <p:cNvSpPr txBox="1"/>
          <p:nvPr/>
        </p:nvSpPr>
        <p:spPr>
          <a:xfrm>
            <a:off x="10155557" y="2317996"/>
            <a:ext cx="7103743" cy="3574923"/>
          </a:xfrm>
          <a:prstGeom prst="rect">
            <a:avLst/>
          </a:prstGeom>
          <a:noFill/>
          <a:ln>
            <a:noFill/>
          </a:ln>
        </p:spPr>
        <p:txBody>
          <a:bodyPr anchorCtr="0" anchor="t" bIns="0" lIns="0" spcFirstLastPara="1" rIns="0" wrap="square" tIns="0">
            <a:spAutoFit/>
          </a:bodyPr>
          <a:lstStyle/>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Limited Geographic Focus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Mainly focused on Dakahlia and Alexandria.</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Limited Resources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Limited budget and production capacity.</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Inconsistent Engagement </a:t>
            </a:r>
            <a:r>
              <a:rPr b="0" i="0" lang="en-US" sz="2100" u="none" cap="none" strike="noStrike">
                <a:solidFill>
                  <a:srgbClr val="000000"/>
                </a:solidFill>
                <a:latin typeface="Play"/>
                <a:ea typeface="Play"/>
                <a:cs typeface="Play"/>
                <a:sym typeface="Play"/>
              </a:rPr>
              <a:t>:</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Lack of strong CTAs and interactive content on social media.</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Low quantity photos</a:t>
            </a:r>
            <a:r>
              <a:rPr b="0" i="0" lang="en-US" sz="2100" u="none" cap="none" strike="noStrike">
                <a:solidFill>
                  <a:srgbClr val="000000"/>
                </a:solidFill>
                <a:latin typeface="Play"/>
                <a:ea typeface="Play"/>
                <a:cs typeface="Play"/>
                <a:sym typeface="Play"/>
              </a:rPr>
              <a:t>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 product pictures is low quality.</a:t>
            </a:r>
            <a:endParaRPr/>
          </a:p>
        </p:txBody>
      </p:sp>
      <p:sp>
        <p:nvSpPr>
          <p:cNvPr id="196" name="Google Shape;196;p7"/>
          <p:cNvSpPr txBox="1"/>
          <p:nvPr/>
        </p:nvSpPr>
        <p:spPr>
          <a:xfrm>
            <a:off x="10155557" y="6712077"/>
            <a:ext cx="7103743" cy="3174873"/>
          </a:xfrm>
          <a:prstGeom prst="rect">
            <a:avLst/>
          </a:prstGeom>
          <a:noFill/>
          <a:ln>
            <a:noFill/>
          </a:ln>
        </p:spPr>
        <p:txBody>
          <a:bodyPr anchorCtr="0" anchor="t" bIns="0" lIns="0" spcFirstLastPara="1" rIns="0" wrap="square" tIns="0">
            <a:spAutoFit/>
          </a:bodyPr>
          <a:lstStyle/>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Competition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New and larger brands offering similar products.</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Social Media Reliance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Changes in platform algorithms could limit visibility.</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Economic Downturn </a:t>
            </a:r>
            <a:r>
              <a:rPr b="0" i="0" lang="en-US" sz="2100" u="none" cap="none" strike="noStrike">
                <a:solidFill>
                  <a:srgbClr val="000000"/>
                </a:solidFill>
                <a:latin typeface="Play"/>
                <a:ea typeface="Play"/>
                <a:cs typeface="Play"/>
                <a:sym typeface="Play"/>
              </a:rPr>
              <a:t>:</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Reduced consumer spending could affect luxury purchases.</a:t>
            </a:r>
            <a:endParaRPr/>
          </a:p>
        </p:txBody>
      </p:sp>
      <p:sp>
        <p:nvSpPr>
          <p:cNvPr id="197" name="Google Shape;197;p7"/>
          <p:cNvSpPr txBox="1"/>
          <p:nvPr/>
        </p:nvSpPr>
        <p:spPr>
          <a:xfrm>
            <a:off x="1164199" y="7330961"/>
            <a:ext cx="7103743" cy="1574673"/>
          </a:xfrm>
          <a:prstGeom prst="rect">
            <a:avLst/>
          </a:prstGeom>
          <a:noFill/>
          <a:ln>
            <a:noFill/>
          </a:ln>
        </p:spPr>
        <p:txBody>
          <a:bodyPr anchorCtr="0" anchor="t" bIns="0" lIns="0" spcFirstLastPara="1" rIns="0" wrap="square" tIns="0">
            <a:spAutoFit/>
          </a:bodyPr>
          <a:lstStyle/>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Expand to New Cities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Enter larger markets in Egypt.</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Influencer Marketing:</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 Leverage influencers to boost reach..</a:t>
            </a:r>
            <a:endParaRPr/>
          </a:p>
        </p:txBody>
      </p:sp>
      <p:sp>
        <p:nvSpPr>
          <p:cNvPr id="198" name="Google Shape;198;p7"/>
          <p:cNvSpPr txBox="1"/>
          <p:nvPr/>
        </p:nvSpPr>
        <p:spPr>
          <a:xfrm>
            <a:off x="1164199" y="2317996"/>
            <a:ext cx="7103743" cy="3974973"/>
          </a:xfrm>
          <a:prstGeom prst="rect">
            <a:avLst/>
          </a:prstGeom>
          <a:noFill/>
          <a:ln>
            <a:noFill/>
          </a:ln>
        </p:spPr>
        <p:txBody>
          <a:bodyPr anchorCtr="0" anchor="t" bIns="0" lIns="0" spcFirstLastPara="1" rIns="0" wrap="square" tIns="0">
            <a:spAutoFit/>
          </a:bodyPr>
          <a:lstStyle/>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Handmade, Personalized Products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Unique and customizable accessories made with care by local artisans.</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Strong User-Generated Content (UGC) </a:t>
            </a:r>
            <a:r>
              <a:rPr b="0" i="0" lang="en-US" sz="2100" u="none" cap="none" strike="noStrike">
                <a:solidFill>
                  <a:srgbClr val="000000"/>
                </a:solidFill>
                <a:latin typeface="Play"/>
                <a:ea typeface="Play"/>
                <a:cs typeface="Play"/>
                <a:sym typeface="Play"/>
              </a:rPr>
              <a:t>:</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 Engaged customers actively promote the brand on social media, boosting organic reach and trust.</a:t>
            </a:r>
            <a:endParaRPr/>
          </a:p>
          <a:p>
            <a:pPr indent="-226695" lvl="1" marL="453390" marR="0" rtl="0" algn="l">
              <a:lnSpc>
                <a:spcPct val="151000"/>
              </a:lnSpc>
              <a:spcBef>
                <a:spcPts val="0"/>
              </a:spcBef>
              <a:spcAft>
                <a:spcPts val="0"/>
              </a:spcAft>
              <a:buClr>
                <a:srgbClr val="000000"/>
              </a:buClr>
              <a:buSzPts val="2100"/>
              <a:buFont typeface="Arial"/>
              <a:buChar char="•"/>
            </a:pPr>
            <a:r>
              <a:rPr b="1" i="0" lang="en-US" sz="2100" u="none" cap="none" strike="noStrike">
                <a:solidFill>
                  <a:srgbClr val="000000"/>
                </a:solidFill>
                <a:latin typeface="Play"/>
                <a:ea typeface="Play"/>
                <a:cs typeface="Play"/>
                <a:sym typeface="Play"/>
              </a:rPr>
              <a:t>Proactive Customer Service</a:t>
            </a:r>
            <a:r>
              <a:rPr b="0" i="0" lang="en-US" sz="2100" u="none" cap="none" strike="noStrike">
                <a:solidFill>
                  <a:srgbClr val="000000"/>
                </a:solidFill>
                <a:latin typeface="Play"/>
                <a:ea typeface="Play"/>
                <a:cs typeface="Play"/>
                <a:sym typeface="Play"/>
              </a:rPr>
              <a:t> :</a:t>
            </a:r>
            <a:endParaRPr/>
          </a:p>
          <a:p>
            <a:pPr indent="-302260" lvl="2" marL="906780" marR="0" rtl="0" algn="l">
              <a:lnSpc>
                <a:spcPct val="151000"/>
              </a:lnSpc>
              <a:spcBef>
                <a:spcPts val="0"/>
              </a:spcBef>
              <a:spcAft>
                <a:spcPts val="0"/>
              </a:spcAft>
              <a:buClr>
                <a:srgbClr val="000000"/>
              </a:buClr>
              <a:buSzPts val="2100"/>
              <a:buFont typeface="Arial"/>
              <a:buChar char="⚬"/>
            </a:pPr>
            <a:r>
              <a:rPr b="0" i="0" lang="en-US" sz="2100" u="none" cap="none" strike="noStrike">
                <a:solidFill>
                  <a:srgbClr val="000000"/>
                </a:solidFill>
                <a:latin typeface="Play"/>
                <a:ea typeface="Play"/>
                <a:cs typeface="Play"/>
                <a:sym typeface="Play"/>
              </a:rPr>
              <a:t>Quick response system for resolving issues via QR codes ensures efficient communication and problem-solving.</a:t>
            </a:r>
            <a:endParaRPr/>
          </a:p>
        </p:txBody>
      </p:sp>
      <p:sp>
        <p:nvSpPr>
          <p:cNvPr id="199" name="Google Shape;199;p7"/>
          <p:cNvSpPr txBox="1"/>
          <p:nvPr/>
        </p:nvSpPr>
        <p:spPr>
          <a:xfrm>
            <a:off x="10155557" y="6305982"/>
            <a:ext cx="6391722" cy="445516"/>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b="0" i="0" lang="en-US" sz="2900" u="none" cap="none" strike="noStrike">
                <a:solidFill>
                  <a:srgbClr val="8F4C06"/>
                </a:solidFill>
                <a:latin typeface="Arial"/>
                <a:ea typeface="Arial"/>
                <a:cs typeface="Arial"/>
                <a:sym typeface="Arial"/>
              </a:rPr>
              <a:t>THREAT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8" l="0" r="0" t="-9499"/>
            </a:stretch>
          </a:blipFill>
          <a:ln>
            <a:noFill/>
          </a:ln>
        </p:spPr>
      </p:sp>
      <p:sp>
        <p:nvSpPr>
          <p:cNvPr id="205" name="Google Shape;205;p8"/>
          <p:cNvSpPr/>
          <p:nvPr/>
        </p:nvSpPr>
        <p:spPr>
          <a:xfrm>
            <a:off x="348504" y="1218516"/>
            <a:ext cx="2512966" cy="251296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28321" l="0" r="-11483" t="-1057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txBox="1"/>
          <p:nvPr/>
        </p:nvSpPr>
        <p:spPr>
          <a:xfrm>
            <a:off x="348504" y="355874"/>
            <a:ext cx="5361902" cy="51559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11" u="none" cap="none" strike="noStrike">
                <a:solidFill>
                  <a:srgbClr val="8F4C06"/>
                </a:solidFill>
                <a:latin typeface="Arial"/>
                <a:ea typeface="Arial"/>
                <a:cs typeface="Arial"/>
                <a:sym typeface="Arial"/>
              </a:rPr>
              <a:t>BUYER PERSONA 1 :</a:t>
            </a:r>
            <a:endParaRPr/>
          </a:p>
        </p:txBody>
      </p:sp>
      <p:sp>
        <p:nvSpPr>
          <p:cNvPr id="207" name="Google Shape;207;p8"/>
          <p:cNvSpPr txBox="1"/>
          <p:nvPr/>
        </p:nvSpPr>
        <p:spPr>
          <a:xfrm>
            <a:off x="3029455" y="1401179"/>
            <a:ext cx="5524913" cy="2119065"/>
          </a:xfrm>
          <a:prstGeom prst="rect">
            <a:avLst/>
          </a:prstGeom>
          <a:noFill/>
          <a:ln>
            <a:noFill/>
          </a:ln>
        </p:spPr>
        <p:txBody>
          <a:bodyPr anchorCtr="0" anchor="t" bIns="0" lIns="0" spcFirstLastPara="1" rIns="0" wrap="square" tIns="0">
            <a:spAutoFit/>
          </a:bodyPr>
          <a:lstStyle/>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Name: Esraa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Age: 18-23 years old</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Gender: female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Income: Upper Middle-class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Education: High school graduates and college students . </a:t>
            </a:r>
            <a:endParaRPr/>
          </a:p>
          <a:p>
            <a:pPr indent="0" lvl="0" marL="0" marR="0" rtl="0" algn="l">
              <a:lnSpc>
                <a:spcPct val="138980"/>
              </a:lnSpc>
              <a:spcBef>
                <a:spcPts val="0"/>
              </a:spcBef>
              <a:spcAft>
                <a:spcPts val="0"/>
              </a:spcAft>
              <a:buNone/>
            </a:pPr>
            <a:r>
              <a:rPr b="0" i="0" lang="en-US" sz="1765" u="none" cap="none" strike="noStrike">
                <a:solidFill>
                  <a:srgbClr val="8F4C06"/>
                </a:solidFill>
                <a:latin typeface="Arial"/>
                <a:ea typeface="Arial"/>
                <a:cs typeface="Arial"/>
                <a:sym typeface="Arial"/>
              </a:rPr>
              <a:t>Marital Status : single</a:t>
            </a:r>
            <a:endParaRPr/>
          </a:p>
        </p:txBody>
      </p:sp>
      <p:grpSp>
        <p:nvGrpSpPr>
          <p:cNvPr id="208" name="Google Shape;208;p8"/>
          <p:cNvGrpSpPr/>
          <p:nvPr/>
        </p:nvGrpSpPr>
        <p:grpSpPr>
          <a:xfrm>
            <a:off x="560123" y="4154217"/>
            <a:ext cx="7494067" cy="1869634"/>
            <a:chOff x="0" y="-66675"/>
            <a:chExt cx="9992089" cy="2492846"/>
          </a:xfrm>
        </p:grpSpPr>
        <p:sp>
          <p:nvSpPr>
            <p:cNvPr id="209" name="Google Shape;209;p8"/>
            <p:cNvSpPr txBox="1"/>
            <p:nvPr/>
          </p:nvSpPr>
          <p:spPr>
            <a:xfrm>
              <a:off x="0" y="-66675"/>
              <a:ext cx="8140900" cy="751323"/>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None/>
              </a:pPr>
              <a:r>
                <a:rPr b="0" i="0" lang="en-US" sz="3409" u="none" cap="none" strike="noStrike">
                  <a:solidFill>
                    <a:srgbClr val="000000"/>
                  </a:solidFill>
                  <a:latin typeface="Arial"/>
                  <a:ea typeface="Arial"/>
                  <a:cs typeface="Arial"/>
                  <a:sym typeface="Arial"/>
                </a:rPr>
                <a:t>Geographic Location :</a:t>
              </a:r>
              <a:endParaRPr/>
            </a:p>
          </p:txBody>
        </p:sp>
        <p:sp>
          <p:nvSpPr>
            <p:cNvPr id="210" name="Google Shape;210;p8"/>
            <p:cNvSpPr txBox="1"/>
            <p:nvPr/>
          </p:nvSpPr>
          <p:spPr>
            <a:xfrm>
              <a:off x="213476" y="1066991"/>
              <a:ext cx="9778613" cy="1359180"/>
            </a:xfrm>
            <a:prstGeom prst="rect">
              <a:avLst/>
            </a:prstGeom>
            <a:noFill/>
            <a:ln>
              <a:noFill/>
            </a:ln>
          </p:spPr>
          <p:txBody>
            <a:bodyPr anchorCtr="0" anchor="t" bIns="0" lIns="0" spcFirstLastPara="1" rIns="0" wrap="square" tIns="0">
              <a:spAutoFit/>
            </a:bodyPr>
            <a:lstStyle/>
            <a:p>
              <a:pPr indent="-172937" lvl="1" marL="345875" marR="0" rtl="0" algn="l">
                <a:lnSpc>
                  <a:spcPct val="100000"/>
                </a:lnSpc>
                <a:spcBef>
                  <a:spcPts val="0"/>
                </a:spcBef>
                <a:spcAft>
                  <a:spcPts val="0"/>
                </a:spcAft>
                <a:buClr>
                  <a:srgbClr val="8F4C06"/>
                </a:buClr>
                <a:buSzPts val="1602"/>
                <a:buFont typeface="Arial"/>
                <a:buChar char="•"/>
              </a:pPr>
              <a:r>
                <a:rPr b="0" i="0" lang="en-US" sz="1602" u="none" cap="none" strike="noStrike">
                  <a:solidFill>
                    <a:srgbClr val="8F4C06"/>
                  </a:solidFill>
                  <a:latin typeface="Arial"/>
                  <a:ea typeface="Arial"/>
                  <a:cs typeface="Arial"/>
                  <a:sym typeface="Arial"/>
                </a:rPr>
                <a:t>GOVERNMENT : DAKAHLIA , ALEXANDRIA</a:t>
              </a:r>
              <a:endParaRPr/>
            </a:p>
            <a:p>
              <a:pPr indent="0" lvl="0" marL="0" marR="0" rtl="0" algn="l">
                <a:lnSpc>
                  <a:spcPct val="100000"/>
                </a:lnSpc>
                <a:spcBef>
                  <a:spcPts val="0"/>
                </a:spcBef>
                <a:spcAft>
                  <a:spcPts val="0"/>
                </a:spcAft>
                <a:buNone/>
              </a:pPr>
              <a:r>
                <a:rPr b="0" i="0" lang="en-US" sz="1602" u="none" cap="none" strike="noStrike">
                  <a:solidFill>
                    <a:srgbClr val="8F4C06"/>
                  </a:solidFill>
                  <a:latin typeface="Arial"/>
                  <a:ea typeface="Arial"/>
                  <a:cs typeface="Arial"/>
                  <a:sym typeface="Arial"/>
                </a:rPr>
                <a:t> </a:t>
              </a:r>
              <a:endParaRPr/>
            </a:p>
            <a:p>
              <a:pPr indent="-172937" lvl="1" marL="345875" marR="0" rtl="0" algn="l">
                <a:lnSpc>
                  <a:spcPct val="100000"/>
                </a:lnSpc>
                <a:spcBef>
                  <a:spcPts val="0"/>
                </a:spcBef>
                <a:spcAft>
                  <a:spcPts val="0"/>
                </a:spcAft>
                <a:buClr>
                  <a:srgbClr val="8F4C06"/>
                </a:buClr>
                <a:buSzPts val="1602"/>
                <a:buFont typeface="Arial"/>
                <a:buChar char="•"/>
              </a:pPr>
              <a:r>
                <a:rPr b="0" i="0" lang="en-US" sz="1602" u="none" cap="none" strike="noStrike">
                  <a:solidFill>
                    <a:srgbClr val="8F4C06"/>
                  </a:solidFill>
                  <a:latin typeface="Arial"/>
                  <a:ea typeface="Arial"/>
                  <a:cs typeface="Arial"/>
                  <a:sym typeface="Arial"/>
                </a:rPr>
                <a:t>Cities : Mansoura , Aga , Talkha , Mit Ghamr,</a:t>
              </a:r>
              <a:endParaRPr/>
            </a:p>
            <a:p>
              <a:pPr indent="0" lvl="0" marL="0" marR="0" rtl="0" algn="l">
                <a:lnSpc>
                  <a:spcPct val="100000"/>
                </a:lnSpc>
                <a:spcBef>
                  <a:spcPts val="0"/>
                </a:spcBef>
                <a:spcAft>
                  <a:spcPts val="0"/>
                </a:spcAft>
                <a:buNone/>
              </a:pPr>
              <a:r>
                <a:t/>
              </a:r>
              <a:endParaRPr b="0" i="0" sz="1602" u="none" cap="none" strike="noStrike">
                <a:solidFill>
                  <a:srgbClr val="8F4C06"/>
                </a:solidFill>
                <a:latin typeface="Arial"/>
                <a:ea typeface="Arial"/>
                <a:cs typeface="Arial"/>
                <a:sym typeface="Arial"/>
              </a:endParaRPr>
            </a:p>
            <a:p>
              <a:pPr indent="0" lvl="0" marL="0" marR="0" rtl="0" algn="l">
                <a:lnSpc>
                  <a:spcPct val="100000"/>
                </a:lnSpc>
                <a:spcBef>
                  <a:spcPts val="0"/>
                </a:spcBef>
                <a:spcAft>
                  <a:spcPts val="0"/>
                </a:spcAft>
                <a:buNone/>
              </a:pPr>
              <a:r>
                <a:rPr b="0" i="0" lang="en-US" sz="1602" u="none" cap="none" strike="noStrike">
                  <a:solidFill>
                    <a:srgbClr val="8F4C06"/>
                  </a:solidFill>
                  <a:latin typeface="Arial"/>
                  <a:ea typeface="Arial"/>
                  <a:cs typeface="Arial"/>
                  <a:sym typeface="Arial"/>
                </a:rPr>
                <a:t>   Dikirnis , El Senbellawein and Alexandria</a:t>
              </a:r>
              <a:endParaRPr/>
            </a:p>
          </p:txBody>
        </p:sp>
      </p:grpSp>
      <p:grpSp>
        <p:nvGrpSpPr>
          <p:cNvPr id="211" name="Google Shape;211;p8"/>
          <p:cNvGrpSpPr/>
          <p:nvPr/>
        </p:nvGrpSpPr>
        <p:grpSpPr>
          <a:xfrm>
            <a:off x="560123" y="6450095"/>
            <a:ext cx="7196430" cy="3589328"/>
            <a:chOff x="0" y="-66675"/>
            <a:chExt cx="9595240" cy="4785772"/>
          </a:xfrm>
        </p:grpSpPr>
        <p:sp>
          <p:nvSpPr>
            <p:cNvPr id="212" name="Google Shape;212;p8"/>
            <p:cNvSpPr txBox="1"/>
            <p:nvPr/>
          </p:nvSpPr>
          <p:spPr>
            <a:xfrm>
              <a:off x="0" y="-66675"/>
              <a:ext cx="6664964" cy="770339"/>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1" i="0" lang="en-US" sz="3409" u="none" cap="none" strike="noStrike">
                  <a:solidFill>
                    <a:srgbClr val="000000"/>
                  </a:solidFill>
                  <a:latin typeface="Arial"/>
                  <a:ea typeface="Arial"/>
                  <a:cs typeface="Arial"/>
                  <a:sym typeface="Arial"/>
                </a:rPr>
                <a:t>Psychographics :</a:t>
              </a:r>
              <a:endParaRPr/>
            </a:p>
          </p:txBody>
        </p:sp>
        <p:sp>
          <p:nvSpPr>
            <p:cNvPr id="213" name="Google Shape;213;p8"/>
            <p:cNvSpPr txBox="1"/>
            <p:nvPr/>
          </p:nvSpPr>
          <p:spPr>
            <a:xfrm>
              <a:off x="188106" y="1096735"/>
              <a:ext cx="9407134" cy="3622362"/>
            </a:xfrm>
            <a:prstGeom prst="rect">
              <a:avLst/>
            </a:prstGeom>
            <a:noFill/>
            <a:ln>
              <a:noFill/>
            </a:ln>
          </p:spPr>
          <p:txBody>
            <a:bodyPr anchorCtr="0" anchor="t" bIns="0" lIns="0" spcFirstLastPara="1" rIns="0" wrap="square" tIns="0">
              <a:spAutoFit/>
            </a:bodyPr>
            <a:lstStyle/>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VALUES : INDIVIDUALITY AND SELF-EXPRESSION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INTERESTS : UNIQUE FASHION CHOICES , ARTS.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Preferences: handmade, artisanal products for their uniqueness .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a:p>
              <a:pPr indent="-166400" lvl="1" marL="332800" marR="0" rtl="0" algn="l">
                <a:lnSpc>
                  <a:spcPct val="126995"/>
                </a:lnSpc>
                <a:spcBef>
                  <a:spcPts val="0"/>
                </a:spcBef>
                <a:spcAft>
                  <a:spcPts val="0"/>
                </a:spcAft>
                <a:buClr>
                  <a:srgbClr val="8F4C06"/>
                </a:buClr>
                <a:buSzPts val="1541"/>
                <a:buFont typeface="Arial"/>
                <a:buChar char="•"/>
              </a:pPr>
              <a:r>
                <a:rPr b="0" i="0" lang="en-US" sz="1541" u="none" cap="none" strike="noStrike">
                  <a:solidFill>
                    <a:srgbClr val="8F4C06"/>
                  </a:solidFill>
                  <a:latin typeface="Arial"/>
                  <a:ea typeface="Arial"/>
                  <a:cs typeface="Arial"/>
                  <a:sym typeface="Arial"/>
                </a:rPr>
                <a:t>Believes in supporting small businesses and artisans .</a:t>
              </a:r>
              <a:endParaRPr/>
            </a:p>
            <a:p>
              <a:pPr indent="0" lvl="0" marL="0" marR="0" rtl="0" algn="l">
                <a:lnSpc>
                  <a:spcPct val="126995"/>
                </a:lnSpc>
                <a:spcBef>
                  <a:spcPts val="0"/>
                </a:spcBef>
                <a:spcAft>
                  <a:spcPts val="0"/>
                </a:spcAft>
                <a:buNone/>
              </a:pPr>
              <a:r>
                <a:rPr b="0" i="0" lang="en-US" sz="1541" u="none" cap="none" strike="noStrike">
                  <a:solidFill>
                    <a:srgbClr val="8F4C06"/>
                  </a:solidFill>
                  <a:latin typeface="Arial"/>
                  <a:ea typeface="Arial"/>
                  <a:cs typeface="Arial"/>
                  <a:sym typeface="Arial"/>
                </a:rPr>
                <a:t>     </a:t>
              </a:r>
              <a:endParaRPr/>
            </a:p>
            <a:p>
              <a:pPr indent="0" lvl="0" marL="0" marR="0" rtl="0" algn="l">
                <a:lnSpc>
                  <a:spcPct val="126995"/>
                </a:lnSpc>
                <a:spcBef>
                  <a:spcPts val="0"/>
                </a:spcBef>
                <a:spcAft>
                  <a:spcPts val="0"/>
                </a:spcAft>
                <a:buNone/>
              </a:pPr>
              <a:r>
                <a:t/>
              </a:r>
              <a:endParaRPr b="0" i="0" sz="1541" u="none" cap="none" strike="noStrike">
                <a:solidFill>
                  <a:srgbClr val="8F4C06"/>
                </a:solidFill>
                <a:latin typeface="Arial"/>
                <a:ea typeface="Arial"/>
                <a:cs typeface="Arial"/>
                <a:sym typeface="Arial"/>
              </a:endParaRPr>
            </a:p>
          </p:txBody>
        </p:sp>
      </p:grpSp>
      <p:grpSp>
        <p:nvGrpSpPr>
          <p:cNvPr id="214" name="Google Shape;214;p8"/>
          <p:cNvGrpSpPr/>
          <p:nvPr/>
        </p:nvGrpSpPr>
        <p:grpSpPr>
          <a:xfrm>
            <a:off x="9889688" y="4378454"/>
            <a:ext cx="3552453" cy="1557898"/>
            <a:chOff x="0" y="-66675"/>
            <a:chExt cx="4736604" cy="2077197"/>
          </a:xfrm>
        </p:grpSpPr>
        <p:sp>
          <p:nvSpPr>
            <p:cNvPr id="215" name="Google Shape;215;p8"/>
            <p:cNvSpPr txBox="1"/>
            <p:nvPr/>
          </p:nvSpPr>
          <p:spPr>
            <a:xfrm>
              <a:off x="0" y="-66675"/>
              <a:ext cx="3156645" cy="770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Gain Points :</a:t>
              </a:r>
              <a:endParaRPr/>
            </a:p>
          </p:txBody>
        </p:sp>
        <p:sp>
          <p:nvSpPr>
            <p:cNvPr id="216" name="Google Shape;216;p8"/>
            <p:cNvSpPr txBox="1"/>
            <p:nvPr/>
          </p:nvSpPr>
          <p:spPr>
            <a:xfrm>
              <a:off x="0" y="928287"/>
              <a:ext cx="4736604" cy="1082235"/>
            </a:xfrm>
            <a:prstGeom prst="rect">
              <a:avLst/>
            </a:prstGeom>
            <a:noFill/>
            <a:ln>
              <a:noFill/>
            </a:ln>
          </p:spPr>
          <p:txBody>
            <a:bodyPr anchorCtr="0" anchor="t" bIns="0" lIns="0" spcFirstLastPara="1" rIns="0" wrap="square" tIns="0">
              <a:spAutoFit/>
            </a:bodyPr>
            <a:lstStyle/>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Personalized Products</a:t>
              </a:r>
              <a:endParaRPr/>
            </a:p>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Supporting Local Artisan</a:t>
              </a:r>
              <a:endParaRPr/>
            </a:p>
            <a:p>
              <a:pPr indent="-184828" lvl="1" marL="369659" marR="0" rtl="0" algn="l">
                <a:lnSpc>
                  <a:spcPct val="130957"/>
                </a:lnSpc>
                <a:spcBef>
                  <a:spcPts val="0"/>
                </a:spcBef>
                <a:spcAft>
                  <a:spcPts val="0"/>
                </a:spcAft>
                <a:buClr>
                  <a:srgbClr val="8F4C06"/>
                </a:buClr>
                <a:buSzPts val="1712"/>
                <a:buFont typeface="Arial"/>
                <a:buChar char="•"/>
              </a:pPr>
              <a:r>
                <a:rPr b="0" i="0" lang="en-US" sz="1712" u="none" cap="none" strike="noStrike">
                  <a:solidFill>
                    <a:srgbClr val="8F4C06"/>
                  </a:solidFill>
                  <a:latin typeface="Arial"/>
                  <a:ea typeface="Arial"/>
                  <a:cs typeface="Arial"/>
                  <a:sym typeface="Arial"/>
                </a:rPr>
                <a:t>Social Validation</a:t>
              </a:r>
              <a:endParaRPr/>
            </a:p>
          </p:txBody>
        </p:sp>
      </p:grpSp>
      <p:sp>
        <p:nvSpPr>
          <p:cNvPr id="217" name="Google Shape;217;p8"/>
          <p:cNvSpPr txBox="1"/>
          <p:nvPr/>
        </p:nvSpPr>
        <p:spPr>
          <a:xfrm>
            <a:off x="9925631" y="804792"/>
            <a:ext cx="6406281" cy="594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Goals and Aspiration : </a:t>
            </a:r>
            <a:endParaRPr/>
          </a:p>
        </p:txBody>
      </p:sp>
      <p:sp>
        <p:nvSpPr>
          <p:cNvPr id="218" name="Google Shape;218;p8"/>
          <p:cNvSpPr txBox="1"/>
          <p:nvPr/>
        </p:nvSpPr>
        <p:spPr>
          <a:xfrm>
            <a:off x="9772122" y="6604743"/>
            <a:ext cx="7321520" cy="59467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000000"/>
                </a:solidFill>
                <a:latin typeface="Arial"/>
                <a:ea typeface="Arial"/>
                <a:cs typeface="Arial"/>
                <a:sym typeface="Arial"/>
              </a:rPr>
              <a:t>Shopping Habits and Preferences :</a:t>
            </a:r>
            <a:endParaRPr/>
          </a:p>
        </p:txBody>
      </p:sp>
      <p:sp>
        <p:nvSpPr>
          <p:cNvPr id="219" name="Google Shape;219;p8"/>
          <p:cNvSpPr txBox="1"/>
          <p:nvPr/>
        </p:nvSpPr>
        <p:spPr>
          <a:xfrm>
            <a:off x="9889688" y="1496257"/>
            <a:ext cx="7673764" cy="1891700"/>
          </a:xfrm>
          <a:prstGeom prst="rect">
            <a:avLst/>
          </a:prstGeom>
          <a:noFill/>
          <a:ln>
            <a:noFill/>
          </a:ln>
        </p:spPr>
        <p:txBody>
          <a:bodyPr anchorCtr="0" anchor="t" bIns="0" lIns="0" spcFirstLastPara="1" rIns="0" wrap="square" tIns="0">
            <a:spAutoFit/>
          </a:bodyPr>
          <a:lstStyle/>
          <a:p>
            <a:pPr indent="-183514" lvl="1" marL="367031" marR="0" rtl="0" algn="l">
              <a:lnSpc>
                <a:spcPct val="100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To express their individuality through unique fashion items</a:t>
            </a:r>
            <a:endParaRPr/>
          </a:p>
          <a:p>
            <a:pPr indent="0" lvl="0" marL="0" marR="0" rtl="0" algn="l">
              <a:lnSpc>
                <a:spcPct val="100000"/>
              </a:lnSpc>
              <a:spcBef>
                <a:spcPts val="0"/>
              </a:spcBef>
              <a:spcAft>
                <a:spcPts val="0"/>
              </a:spcAft>
              <a:buNone/>
            </a:pPr>
            <a:r>
              <a:rPr b="0" i="0" lang="en-US" sz="1700" u="none" cap="none" strike="noStrike">
                <a:solidFill>
                  <a:srgbClr val="8F4C06"/>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00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Stay on-trend while supporting small businesses and artisans</a:t>
            </a:r>
            <a:endParaRPr/>
          </a:p>
          <a:p>
            <a:pPr indent="0" lvl="0" marL="0" marR="0" rtl="0" algn="l">
              <a:lnSpc>
                <a:spcPct val="100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00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Own accessories that are not mass-produced, reflecting exclusivity</a:t>
            </a:r>
            <a:endParaRPr/>
          </a:p>
        </p:txBody>
      </p:sp>
      <p:sp>
        <p:nvSpPr>
          <p:cNvPr id="220" name="Google Shape;220;p8"/>
          <p:cNvSpPr txBox="1"/>
          <p:nvPr/>
        </p:nvSpPr>
        <p:spPr>
          <a:xfrm>
            <a:off x="9766599" y="7434413"/>
            <a:ext cx="6724345" cy="2514092"/>
          </a:xfrm>
          <a:prstGeom prst="rect">
            <a:avLst/>
          </a:prstGeom>
          <a:noFill/>
          <a:ln>
            <a:noFill/>
          </a:ln>
        </p:spPr>
        <p:txBody>
          <a:bodyPr anchorCtr="0" anchor="t" bIns="0" lIns="0" spcFirstLastPara="1" rIns="0" wrap="square" tIns="0">
            <a:spAutoFit/>
          </a:bodyPr>
          <a:lstStyle/>
          <a:p>
            <a:pPr indent="-183514" lvl="1" marL="367031" marR="0" rtl="0" algn="l">
              <a:lnSpc>
                <a:spcPct val="107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Prefers online shopping on Instagram, WhatsApp, or local e-commerce sites . </a:t>
            </a:r>
            <a:endParaRPr/>
          </a:p>
          <a:p>
            <a:pPr indent="0" lvl="0" marL="0" marR="0" rtl="0" algn="l">
              <a:lnSpc>
                <a:spcPct val="107000"/>
              </a:lnSpc>
              <a:spcBef>
                <a:spcPts val="0"/>
              </a:spcBef>
              <a:spcAft>
                <a:spcPts val="0"/>
              </a:spcAft>
              <a:buNone/>
            </a:pPr>
            <a:r>
              <a:rPr b="0" i="0" lang="en-US" sz="1700" u="none" cap="none" strike="noStrike">
                <a:solidFill>
                  <a:srgbClr val="8F4C06"/>
                </a:solidFill>
                <a:latin typeface="Arial"/>
                <a:ea typeface="Arial"/>
                <a:cs typeface="Arial"/>
                <a:sym typeface="Arial"/>
              </a:rPr>
              <a:t>  </a:t>
            </a:r>
            <a:endParaRPr/>
          </a:p>
          <a:p>
            <a:pPr indent="0" lvl="0" marL="0" marR="0" rtl="0" algn="l">
              <a:lnSpc>
                <a:spcPct val="107000"/>
              </a:lnSpc>
              <a:spcBef>
                <a:spcPts val="0"/>
              </a:spcBef>
              <a:spcAft>
                <a:spcPts val="0"/>
              </a:spcAft>
              <a:buNone/>
            </a:pPr>
            <a:r>
              <a:t/>
            </a:r>
            <a:endParaRPr b="0" i="0" sz="1700" u="none" cap="none" strike="noStrike">
              <a:solidFill>
                <a:srgbClr val="8F4C06"/>
              </a:solidFill>
              <a:latin typeface="Arial"/>
              <a:ea typeface="Arial"/>
              <a:cs typeface="Arial"/>
              <a:sym typeface="Arial"/>
            </a:endParaRPr>
          </a:p>
          <a:p>
            <a:pPr indent="-183514" lvl="1" marL="367031" marR="0" rtl="0" algn="l">
              <a:lnSpc>
                <a:spcPct val="107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Interested in limited-edition pieces and discounts</a:t>
            </a:r>
            <a:endParaRPr/>
          </a:p>
          <a:p>
            <a:pPr indent="0" lvl="0" marL="0" marR="0" rtl="0" algn="l">
              <a:lnSpc>
                <a:spcPct val="107000"/>
              </a:lnSpc>
              <a:spcBef>
                <a:spcPts val="0"/>
              </a:spcBef>
              <a:spcAft>
                <a:spcPts val="0"/>
              </a:spcAft>
              <a:buNone/>
            </a:pPr>
            <a:r>
              <a:rPr b="0" i="0" lang="en-US" sz="1700" u="none" cap="none" strike="noStrike">
                <a:solidFill>
                  <a:srgbClr val="8F4C06"/>
                </a:solidFill>
                <a:latin typeface="Arial"/>
                <a:ea typeface="Arial"/>
                <a:cs typeface="Arial"/>
                <a:sym typeface="Arial"/>
              </a:rPr>
              <a:t> .</a:t>
            </a:r>
            <a:endParaRPr/>
          </a:p>
          <a:p>
            <a:pPr indent="-183514" lvl="1" marL="367031" marR="0" rtl="0" algn="l">
              <a:lnSpc>
                <a:spcPct val="107000"/>
              </a:lnSpc>
              <a:spcBef>
                <a:spcPts val="0"/>
              </a:spcBef>
              <a:spcAft>
                <a:spcPts val="0"/>
              </a:spcAft>
              <a:buClr>
                <a:srgbClr val="8F4C06"/>
              </a:buClr>
              <a:buSzPts val="1700"/>
              <a:buFont typeface="Arial"/>
              <a:buChar char="•"/>
            </a:pPr>
            <a:r>
              <a:rPr b="0" i="0" lang="en-US" sz="1700" u="none" cap="none" strike="noStrike">
                <a:solidFill>
                  <a:srgbClr val="8F4C06"/>
                </a:solidFill>
                <a:latin typeface="Arial"/>
                <a:ea typeface="Arial"/>
                <a:cs typeface="Arial"/>
                <a:sym typeface="Arial"/>
              </a:rPr>
              <a:t>Makes quick purchase decisions when an item feels  unique and exclusive .</a:t>
            </a:r>
            <a:endParaRPr/>
          </a:p>
          <a:p>
            <a:pPr indent="0" lvl="0" marL="0" marR="0" rtl="0" algn="l">
              <a:lnSpc>
                <a:spcPct val="107000"/>
              </a:lnSpc>
              <a:spcBef>
                <a:spcPts val="0"/>
              </a:spcBef>
              <a:spcAft>
                <a:spcPts val="0"/>
              </a:spcAft>
              <a:buNone/>
            </a:pPr>
            <a:r>
              <a:rPr b="0" i="0" lang="en-US" sz="1700" u="none" cap="none" strike="noStrike">
                <a:solidFill>
                  <a:srgbClr val="8F4C06"/>
                </a:solidFill>
                <a:latin typeface="Arial"/>
                <a:ea typeface="Arial"/>
                <a:cs typeface="Arial"/>
                <a:sym typeface="Arial"/>
              </a:rPr>
              <a:t>  </a:t>
            </a:r>
            <a:endParaRPr/>
          </a:p>
          <a:p>
            <a:pPr indent="0" lvl="0" marL="0" marR="0" rtl="0" algn="l">
              <a:lnSpc>
                <a:spcPct val="107000"/>
              </a:lnSpc>
              <a:spcBef>
                <a:spcPts val="0"/>
              </a:spcBef>
              <a:spcAft>
                <a:spcPts val="0"/>
              </a:spcAft>
              <a:buNone/>
            </a:pPr>
            <a:r>
              <a:t/>
            </a:r>
            <a:endParaRPr b="0" i="0" sz="1700" u="none" cap="none" strike="noStrike">
              <a:solidFill>
                <a:srgbClr val="8F4C0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498" l="0" r="0" t="-9499"/>
            </a:stretch>
          </a:blipFill>
          <a:ln>
            <a:noFill/>
          </a:ln>
        </p:spPr>
      </p:sp>
      <p:sp>
        <p:nvSpPr>
          <p:cNvPr id="226" name="Google Shape;226;p9"/>
          <p:cNvSpPr txBox="1"/>
          <p:nvPr/>
        </p:nvSpPr>
        <p:spPr>
          <a:xfrm>
            <a:off x="4030861" y="1445273"/>
            <a:ext cx="10492326" cy="131572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699" u="none" cap="none" strike="noStrike">
                <a:solidFill>
                  <a:srgbClr val="8F4C06"/>
                </a:solidFill>
                <a:latin typeface="Arial"/>
                <a:ea typeface="Arial"/>
                <a:cs typeface="Arial"/>
                <a:sym typeface="Arial"/>
              </a:rPr>
              <a:t>Value Proposition for Buyer Persona 1 :</a:t>
            </a:r>
            <a:endParaRPr/>
          </a:p>
          <a:p>
            <a:pPr indent="0" lvl="0" marL="0" marR="0" rtl="0" algn="ctr">
              <a:lnSpc>
                <a:spcPct val="140010"/>
              </a:lnSpc>
              <a:spcBef>
                <a:spcPts val="0"/>
              </a:spcBef>
              <a:spcAft>
                <a:spcPts val="0"/>
              </a:spcAft>
              <a:buNone/>
            </a:pPr>
            <a:r>
              <a:t/>
            </a:r>
            <a:endParaRPr b="1" i="0" sz="3699" u="none" cap="none" strike="noStrike">
              <a:solidFill>
                <a:srgbClr val="8F4C06"/>
              </a:solidFill>
              <a:latin typeface="Arial"/>
              <a:ea typeface="Arial"/>
              <a:cs typeface="Arial"/>
              <a:sym typeface="Arial"/>
            </a:endParaRPr>
          </a:p>
        </p:txBody>
      </p:sp>
      <p:sp>
        <p:nvSpPr>
          <p:cNvPr id="227" name="Google Shape;227;p9"/>
          <p:cNvSpPr txBox="1"/>
          <p:nvPr/>
        </p:nvSpPr>
        <p:spPr>
          <a:xfrm>
            <a:off x="1770737" y="2883606"/>
            <a:ext cx="14746527" cy="6184152"/>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1" lang="en-US" sz="3799" u="none" cap="none" strike="noStrike">
                <a:solidFill>
                  <a:srgbClr val="72523B"/>
                </a:solidFill>
                <a:latin typeface="Lora"/>
                <a:ea typeface="Lora"/>
                <a:cs typeface="Lora"/>
                <a:sym typeface="Lora"/>
              </a:rPr>
              <a:t>Marmar offers unique, personalized fashion accessories that reflect your style and taste than mass-produced fashion brands offering generic, non-personalized accessories. It is for young, upper-middle-class women seeking unique fashion items. The products are handmade and have personalized designs to ensure that the bag is one of a kind. Also it gives you a social validation through sharing unique fashion items on social media and gaining recognition.</a:t>
            </a:r>
            <a:endParaRPr/>
          </a:p>
          <a:p>
            <a:pPr indent="0" lvl="0" marL="0" marR="0" rtl="0" algn="ctr">
              <a:lnSpc>
                <a:spcPct val="158436"/>
              </a:lnSpc>
              <a:spcBef>
                <a:spcPts val="0"/>
              </a:spcBef>
              <a:spcAft>
                <a:spcPts val="0"/>
              </a:spcAft>
              <a:buNone/>
            </a:pPr>
            <a:r>
              <a:t/>
            </a:r>
            <a:endParaRPr b="0" i="1" sz="3799" u="none" cap="none" strike="noStrike">
              <a:solidFill>
                <a:srgbClr val="72523B"/>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